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9" r:id="rId4"/>
    <p:sldId id="268" r:id="rId5"/>
    <p:sldId id="265" r:id="rId6"/>
    <p:sldId id="273" r:id="rId7"/>
    <p:sldId id="267" r:id="rId8"/>
    <p:sldId id="266" r:id="rId9"/>
    <p:sldId id="262" r:id="rId10"/>
    <p:sldId id="263" r:id="rId11"/>
    <p:sldId id="264" r:id="rId12"/>
    <p:sldId id="260" r:id="rId13"/>
    <p:sldId id="269" r:id="rId14"/>
    <p:sldId id="270" r:id="rId15"/>
    <p:sldId id="258"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495" autoAdjust="0"/>
  </p:normalViewPr>
  <p:slideViewPr>
    <p:cSldViewPr>
      <p:cViewPr varScale="1">
        <p:scale>
          <a:sx n="56" d="100"/>
          <a:sy n="56" d="100"/>
        </p:scale>
        <p:origin x="-177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DED404-B314-43CE-9747-D46C60E5B714}" type="datetimeFigureOut">
              <a:rPr lang="en-US" smtClean="0"/>
              <a:pPr/>
              <a:t>8/29/2014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5B7FAE-3C92-4E21-9123-9E03FD01615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minute introducing</a:t>
            </a:r>
            <a:r>
              <a:rPr lang="en-US" baseline="0" dirty="0" smtClean="0"/>
              <a:t> yourself to someone. Can’t disclose any of the information you wrote. If you do accidentally disclose you will have to leave the room. </a:t>
            </a:r>
          </a:p>
          <a:p>
            <a:r>
              <a:rPr lang="en-US" baseline="0" dirty="0" smtClean="0"/>
              <a:t>Was that hard, easy, ok? Why was it hard? Why was it easy?</a:t>
            </a:r>
          </a:p>
          <a:p>
            <a:r>
              <a:rPr lang="en-US" baseline="0" dirty="0" smtClean="0"/>
              <a:t>What would it be like if you couldn’t discuss that information for a day? A week? A year?</a:t>
            </a:r>
          </a:p>
          <a:p>
            <a:r>
              <a:rPr lang="en-US" baseline="0" dirty="0" smtClean="0"/>
              <a:t>Why did we do this exercise? Why do young people have to hide the important information in their life? What would happen to them if they disclosed to the wrong people? Do you know people in your jurisdiction who are the wrong people? Foster parents? Social workers? Service providers? Therapist? CASA’s? I have a case right now where the young people are placed with 2 fathers who are married and there is a CASA involved who has said that the children made disturbing statements like “I have 2 daddies”. The CASA is allowed to have direct access to the judge who is making decisions about where the young people should live. How should I handle that? If you saw that in a CASA report, what would you do?</a:t>
            </a:r>
            <a:endParaRPr lang="en-US" dirty="0"/>
          </a:p>
        </p:txBody>
      </p:sp>
      <p:sp>
        <p:nvSpPr>
          <p:cNvPr id="4" name="Slide Number Placeholder 3"/>
          <p:cNvSpPr>
            <a:spLocks noGrp="1"/>
          </p:cNvSpPr>
          <p:nvPr>
            <p:ph type="sldNum" sz="quarter" idx="10"/>
          </p:nvPr>
        </p:nvSpPr>
        <p:spPr/>
        <p:txBody>
          <a:bodyPr/>
          <a:lstStyle/>
          <a:p>
            <a:fld id="{545B7FAE-3C92-4E21-9123-9E03FD016150}"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Judge’s comments: Oh, so you’re gay now – stuck with the young person.</a:t>
            </a:r>
            <a:endParaRPr lang="en-US" dirty="0"/>
          </a:p>
        </p:txBody>
      </p:sp>
      <p:sp>
        <p:nvSpPr>
          <p:cNvPr id="4" name="Slide Number Placeholder 3"/>
          <p:cNvSpPr>
            <a:spLocks noGrp="1"/>
          </p:cNvSpPr>
          <p:nvPr>
            <p:ph type="sldNum" sz="quarter" idx="10"/>
          </p:nvPr>
        </p:nvSpPr>
        <p:spPr/>
        <p:txBody>
          <a:bodyPr/>
          <a:lstStyle/>
          <a:p>
            <a:fld id="{545B7FAE-3C92-4E21-9123-9E03FD016150}" type="slidenum">
              <a:rPr lang="en-US" smtClean="0"/>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Chart in lawyer/judges guide. Questions every</a:t>
            </a:r>
            <a:r>
              <a:rPr lang="en-US" baseline="0" dirty="0" smtClean="0"/>
              <a:t> judge should ask. </a:t>
            </a:r>
            <a:endParaRPr lang="en-US" dirty="0"/>
          </a:p>
        </p:txBody>
      </p:sp>
      <p:sp>
        <p:nvSpPr>
          <p:cNvPr id="4" name="Slide Number Placeholder 3"/>
          <p:cNvSpPr>
            <a:spLocks noGrp="1"/>
          </p:cNvSpPr>
          <p:nvPr>
            <p:ph type="sldNum" sz="quarter" idx="10"/>
          </p:nvPr>
        </p:nvSpPr>
        <p:spPr/>
        <p:txBody>
          <a:bodyPr/>
          <a:lstStyle/>
          <a:p>
            <a:fld id="{545B7FAE-3C92-4E21-9123-9E03FD016150}"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Before</a:t>
            </a:r>
            <a:r>
              <a:rPr lang="en-US" baseline="0" dirty="0" smtClean="0"/>
              <a:t> getting into the data that we know. Let’s talk about experiences in your own jurisdictions.</a:t>
            </a:r>
            <a:endParaRPr lang="en-US" dirty="0"/>
          </a:p>
        </p:txBody>
      </p:sp>
      <p:sp>
        <p:nvSpPr>
          <p:cNvPr id="4" name="Slide Number Placeholder 3"/>
          <p:cNvSpPr>
            <a:spLocks noGrp="1"/>
          </p:cNvSpPr>
          <p:nvPr>
            <p:ph type="sldNum" sz="quarter" idx="10"/>
          </p:nvPr>
        </p:nvSpPr>
        <p:spPr/>
        <p:txBody>
          <a:bodyPr/>
          <a:lstStyle/>
          <a:p>
            <a:fld id="{545B7FAE-3C92-4E21-9123-9E03FD016150}"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this time, there have been no surveys conducted in Maryland on the number of LGBTQ youth </a:t>
            </a:r>
          </a:p>
          <a:p>
            <a:r>
              <a:rPr lang="en-US" dirty="0" smtClean="0"/>
              <a:t>in state care or of their experiences in foster care. These statistics are taken from various studies noted in the publications available to you. </a:t>
            </a:r>
          </a:p>
          <a:p>
            <a:r>
              <a:rPr lang="en-US" dirty="0" smtClean="0"/>
              <a:t>Maryland currently has no statewide policy for the care and treatment of LGBTQ youth in the foster </a:t>
            </a:r>
          </a:p>
          <a:p>
            <a:r>
              <a:rPr lang="en-US" dirty="0" smtClean="0"/>
              <a:t>care system. Some</a:t>
            </a:r>
            <a:r>
              <a:rPr lang="en-US" baseline="0" dirty="0" smtClean="0"/>
              <a:t> counties have adopted policies and practices that support LGBTQ youth. </a:t>
            </a:r>
          </a:p>
          <a:p>
            <a:r>
              <a:rPr lang="en-US" baseline="0" dirty="0" smtClean="0"/>
              <a:t>Who are we talking about? How many have young people who identify as LGBT on your dockets? How do you know?</a:t>
            </a:r>
            <a:endParaRPr lang="en-US" dirty="0"/>
          </a:p>
        </p:txBody>
      </p:sp>
      <p:sp>
        <p:nvSpPr>
          <p:cNvPr id="4" name="Slide Number Placeholder 3"/>
          <p:cNvSpPr>
            <a:spLocks noGrp="1"/>
          </p:cNvSpPr>
          <p:nvPr>
            <p:ph type="sldNum" sz="quarter" idx="10"/>
          </p:nvPr>
        </p:nvSpPr>
        <p:spPr/>
        <p:txBody>
          <a:bodyPr/>
          <a:lstStyle/>
          <a:p>
            <a:fld id="{545B7FAE-3C92-4E21-9123-9E03FD016150}"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CAC94A-4B51-4F79-A7DC-065D93BE3963}" type="slidenum">
              <a:rPr lang="en-US"/>
              <a:pPr/>
              <a:t>6</a:t>
            </a:fld>
            <a:endParaRPr lang="en-US"/>
          </a:p>
        </p:txBody>
      </p:sp>
      <p:sp>
        <p:nvSpPr>
          <p:cNvPr id="297986" name="Rectangle 2"/>
          <p:cNvSpPr>
            <a:spLocks noRot="1" noChangeArrowheads="1" noTextEdit="1"/>
          </p:cNvSpPr>
          <p:nvPr>
            <p:ph type="sldImg"/>
          </p:nvPr>
        </p:nvSpPr>
        <p:spPr>
          <a:ln/>
        </p:spPr>
      </p:sp>
      <p:sp>
        <p:nvSpPr>
          <p:cNvPr id="297987" name="Rectangle 3"/>
          <p:cNvSpPr>
            <a:spLocks noGrp="1" noChangeArrowheads="1"/>
          </p:cNvSpPr>
          <p:nvPr>
            <p:ph type="body" idx="1"/>
          </p:nvPr>
        </p:nvSpPr>
        <p:spPr/>
        <p:txBody>
          <a:bodyPr/>
          <a:lstStyle/>
          <a:p>
            <a:r>
              <a:rPr lang="en-US"/>
              <a:t>What are they called?</a:t>
            </a:r>
          </a:p>
          <a:p>
            <a:r>
              <a:rPr lang="en-US"/>
              <a:t>Do they know what these words even mean?</a:t>
            </a:r>
          </a:p>
          <a:p>
            <a:r>
              <a:rPr lang="en-US"/>
              <a:t>What do they know about them?</a:t>
            </a:r>
          </a:p>
          <a:p>
            <a:r>
              <a:rPr lang="en-US"/>
              <a:t>Is it likely these kids sexually active?</a:t>
            </a:r>
          </a:p>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Comprehensive study by Dr. Caitlyn Ryan of the Family Acceptance Project.</a:t>
            </a:r>
            <a:r>
              <a:rPr lang="en-US" baseline="0" dirty="0" smtClean="0"/>
              <a:t> </a:t>
            </a:r>
          </a:p>
          <a:p>
            <a:r>
              <a:rPr lang="en-US" baseline="0" dirty="0" smtClean="0"/>
              <a:t>Why are the outcomes for young people who identify as LGBT or Q so much more severe than young people with supportive families?</a:t>
            </a:r>
            <a:endParaRPr lang="en-US" dirty="0"/>
          </a:p>
        </p:txBody>
      </p:sp>
      <p:sp>
        <p:nvSpPr>
          <p:cNvPr id="4" name="Slide Number Placeholder 3"/>
          <p:cNvSpPr>
            <a:spLocks noGrp="1"/>
          </p:cNvSpPr>
          <p:nvPr>
            <p:ph type="sldNum" sz="quarter" idx="10"/>
          </p:nvPr>
        </p:nvSpPr>
        <p:spPr/>
        <p:txBody>
          <a:bodyPr/>
          <a:lstStyle/>
          <a:p>
            <a:fld id="{545B7FAE-3C92-4E21-9123-9E03FD016150}"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Maryland does a good job of highlighting educational stability as a major</a:t>
            </a:r>
            <a:r>
              <a:rPr lang="en-US" baseline="0" dirty="0" smtClean="0"/>
              <a:t> component of permanency. Model orders and court reports include educational placement, changes, best interest determinations, etc. PG, MC, and Charles discuss school stability in the court room. I thought it would be important to talk about young people who identify as LGBT’s experiences in school. There are also similar studies with respect to delinquency system, homeless population, mental health, etc. </a:t>
            </a:r>
            <a:endParaRPr lang="en-US" dirty="0" smtClean="0"/>
          </a:p>
          <a:p>
            <a:r>
              <a:rPr lang="en-US" dirty="0" smtClean="0"/>
              <a:t>Can you identify 3 LGBT specific or friendly service provider/social network/support</a:t>
            </a:r>
            <a:r>
              <a:rPr lang="en-US" baseline="0" dirty="0" smtClean="0"/>
              <a:t> service?</a:t>
            </a:r>
            <a:endParaRPr lang="en-US" dirty="0"/>
          </a:p>
        </p:txBody>
      </p:sp>
      <p:sp>
        <p:nvSpPr>
          <p:cNvPr id="4" name="Slide Number Placeholder 3"/>
          <p:cNvSpPr>
            <a:spLocks noGrp="1"/>
          </p:cNvSpPr>
          <p:nvPr>
            <p:ph type="sldNum" sz="quarter" idx="10"/>
          </p:nvPr>
        </p:nvSpPr>
        <p:spPr/>
        <p:txBody>
          <a:bodyPr/>
          <a:lstStyle/>
          <a:p>
            <a:fld id="{545B7FAE-3C92-4E21-9123-9E03FD016150}"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Why does</a:t>
            </a:r>
            <a:r>
              <a:rPr lang="en-US" baseline="0" dirty="0" smtClean="0"/>
              <a:t> bullying happen? </a:t>
            </a:r>
            <a:endParaRPr lang="en-US" dirty="0"/>
          </a:p>
        </p:txBody>
      </p:sp>
      <p:sp>
        <p:nvSpPr>
          <p:cNvPr id="4" name="Slide Number Placeholder 3"/>
          <p:cNvSpPr>
            <a:spLocks noGrp="1"/>
          </p:cNvSpPr>
          <p:nvPr>
            <p:ph type="sldNum" sz="quarter" idx="10"/>
          </p:nvPr>
        </p:nvSpPr>
        <p:spPr/>
        <p:txBody>
          <a:bodyPr/>
          <a:lstStyle/>
          <a:p>
            <a:fld id="{545B7FAE-3C92-4E21-9123-9E03FD016150}" type="slidenum">
              <a:rPr lang="en-US" smtClean="0"/>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Why does this matter to judges and masters? What do you think your role in</a:t>
            </a:r>
            <a:r>
              <a:rPr lang="en-US" baseline="0" dirty="0" smtClean="0"/>
              <a:t> ensuring the safety, permanency, and well being of young people who identify as LGBT is?</a:t>
            </a:r>
            <a:endParaRPr lang="en-US" dirty="0"/>
          </a:p>
        </p:txBody>
      </p:sp>
      <p:sp>
        <p:nvSpPr>
          <p:cNvPr id="4" name="Slide Number Placeholder 3"/>
          <p:cNvSpPr>
            <a:spLocks noGrp="1"/>
          </p:cNvSpPr>
          <p:nvPr>
            <p:ph type="sldNum" sz="quarter" idx="10"/>
          </p:nvPr>
        </p:nvSpPr>
        <p:spPr/>
        <p:txBody>
          <a:bodyPr/>
          <a:lstStyle/>
          <a:p>
            <a:fld id="{545B7FAE-3C92-4E21-9123-9E03FD016150}" type="slidenum">
              <a:rPr lang="en-US" smtClean="0"/>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Positive</a:t>
            </a:r>
            <a:r>
              <a:rPr lang="en-US" baseline="0" dirty="0" smtClean="0"/>
              <a:t> attitude: Use gender neutral language; use the youth’s name and pronoun of choice; display hate free zone signs; speak out when anyone makes homophobic comments.</a:t>
            </a:r>
          </a:p>
          <a:p>
            <a:r>
              <a:rPr lang="en-US" baseline="0" dirty="0" smtClean="0"/>
              <a:t>Fair treatment: Enforce non discrimination policies; No reasonable efforts findings; avoid double standards for </a:t>
            </a:r>
            <a:r>
              <a:rPr lang="en-US" baseline="0" dirty="0" err="1" smtClean="0"/>
              <a:t>LgBT</a:t>
            </a:r>
            <a:r>
              <a:rPr lang="en-US" baseline="0" dirty="0" smtClean="0"/>
              <a:t> youth and straight youth who are sexually active; all young people should have HIV information</a:t>
            </a:r>
          </a:p>
          <a:p>
            <a:r>
              <a:rPr lang="en-US" baseline="0" dirty="0" smtClean="0"/>
              <a:t>Services and support: require agency to find social support for </a:t>
            </a:r>
            <a:r>
              <a:rPr lang="en-US" baseline="0" dirty="0" err="1" smtClean="0"/>
              <a:t>lgbt</a:t>
            </a:r>
            <a:r>
              <a:rPr lang="en-US" baseline="0" dirty="0" smtClean="0"/>
              <a:t> youth; when reviewing therapy for </a:t>
            </a:r>
            <a:r>
              <a:rPr lang="en-US" baseline="0" dirty="0" err="1" smtClean="0"/>
              <a:t>lgbt</a:t>
            </a:r>
            <a:r>
              <a:rPr lang="en-US" baseline="0" dirty="0" smtClean="0"/>
              <a:t> youth, is the therapist knowledgeable about issues surrounding young people who identify; ensure trans kids get information from doctors qualified and knowledgeable about hormone therapy; require parents and foster parents to participate in counseling and support groups for </a:t>
            </a:r>
            <a:r>
              <a:rPr lang="en-US" baseline="0" dirty="0" err="1" smtClean="0"/>
              <a:t>lgbt</a:t>
            </a:r>
            <a:r>
              <a:rPr lang="en-US" baseline="0" dirty="0" smtClean="0"/>
              <a:t> parents; benchmark conferences should discuss </a:t>
            </a:r>
            <a:r>
              <a:rPr lang="en-US" baseline="0" dirty="0" err="1" smtClean="0"/>
              <a:t>lgbt</a:t>
            </a:r>
            <a:r>
              <a:rPr lang="en-US" baseline="0" dirty="0" smtClean="0"/>
              <a:t> issues; </a:t>
            </a:r>
          </a:p>
          <a:p>
            <a:r>
              <a:rPr lang="en-US" baseline="0" dirty="0" smtClean="0"/>
              <a:t>Placement and permanency: counseling, ask whether placement is affirming; consider non affirming placements a safety issue for children;  </a:t>
            </a:r>
            <a:endParaRPr lang="en-US" dirty="0"/>
          </a:p>
        </p:txBody>
      </p:sp>
      <p:sp>
        <p:nvSpPr>
          <p:cNvPr id="4" name="Slide Number Placeholder 3"/>
          <p:cNvSpPr>
            <a:spLocks noGrp="1"/>
          </p:cNvSpPr>
          <p:nvPr>
            <p:ph type="sldNum" sz="quarter" idx="10"/>
          </p:nvPr>
        </p:nvSpPr>
        <p:spPr/>
        <p:txBody>
          <a:bodyPr/>
          <a:lstStyle/>
          <a:p>
            <a:fld id="{545B7FAE-3C92-4E21-9123-9E03FD016150}"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96417FA-82BE-43B6-97C5-6BE79E226862}" type="datetimeFigureOut">
              <a:rPr lang="en-US" smtClean="0"/>
              <a:pPr/>
              <a:t>8/29/2014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7E34CB65-7A0A-4BD0-BB79-F2C8D792575C}"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6417FA-82BE-43B6-97C5-6BE79E226862}" type="datetimeFigureOut">
              <a:rPr lang="en-US" smtClean="0"/>
              <a:pPr/>
              <a:t>8/29/2014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4CB65-7A0A-4BD0-BB79-F2C8D792575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6417FA-82BE-43B6-97C5-6BE79E226862}" type="datetimeFigureOut">
              <a:rPr lang="en-US" smtClean="0"/>
              <a:pPr/>
              <a:t>8/29/2014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4CB65-7A0A-4BD0-BB79-F2C8D792575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6417FA-82BE-43B6-97C5-6BE79E226862}" type="datetimeFigureOut">
              <a:rPr lang="en-US" smtClean="0"/>
              <a:pPr/>
              <a:t>8/29/2014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4CB65-7A0A-4BD0-BB79-F2C8D792575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96417FA-82BE-43B6-97C5-6BE79E226862}" type="datetimeFigureOut">
              <a:rPr lang="en-US" smtClean="0"/>
              <a:pPr/>
              <a:t>8/29/2014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7E34CB65-7A0A-4BD0-BB79-F2C8D792575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96417FA-82BE-43B6-97C5-6BE79E226862}" type="datetimeFigureOut">
              <a:rPr lang="en-US" smtClean="0"/>
              <a:pPr/>
              <a:t>8/29/2014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34CB65-7A0A-4BD0-BB79-F2C8D792575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96417FA-82BE-43B6-97C5-6BE79E226862}" type="datetimeFigureOut">
              <a:rPr lang="en-US" smtClean="0"/>
              <a:pPr/>
              <a:t>8/29/2014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34CB65-7A0A-4BD0-BB79-F2C8D792575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96417FA-82BE-43B6-97C5-6BE79E226862}" type="datetimeFigureOut">
              <a:rPr lang="en-US" smtClean="0"/>
              <a:pPr/>
              <a:t>8/29/2014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34CB65-7A0A-4BD0-BB79-F2C8D792575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6417FA-82BE-43B6-97C5-6BE79E226862}" type="datetimeFigureOut">
              <a:rPr lang="en-US" smtClean="0"/>
              <a:pPr/>
              <a:t>8/29/2014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34CB65-7A0A-4BD0-BB79-F2C8D792575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96417FA-82BE-43B6-97C5-6BE79E226862}" type="datetimeFigureOut">
              <a:rPr lang="en-US" smtClean="0"/>
              <a:pPr/>
              <a:t>8/29/2014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34CB65-7A0A-4BD0-BB79-F2C8D792575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96417FA-82BE-43B6-97C5-6BE79E226862}" type="datetimeFigureOut">
              <a:rPr lang="en-US" smtClean="0"/>
              <a:pPr/>
              <a:t>8/29/2014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34CB65-7A0A-4BD0-BB79-F2C8D792575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96417FA-82BE-43B6-97C5-6BE79E226862}" type="datetimeFigureOut">
              <a:rPr lang="en-US" smtClean="0"/>
              <a:pPr/>
              <a:t>8/29/2014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E34CB65-7A0A-4BD0-BB79-F2C8D792575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Andrea.khoury@maryland.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SUPPORTING LGBTQ YOUNG PEOPLE IN FOSTER CARE</a:t>
            </a:r>
            <a:br>
              <a:rPr lang="en-US" dirty="0" smtClean="0"/>
            </a:br>
            <a:r>
              <a:rPr lang="en-US" sz="3200" i="1" dirty="0" smtClean="0"/>
              <a:t>The Role of Masters and Judges</a:t>
            </a:r>
            <a:endParaRPr lang="en-US" dirty="0"/>
          </a:p>
        </p:txBody>
      </p:sp>
      <p:sp>
        <p:nvSpPr>
          <p:cNvPr id="3" name="Subtitle 2"/>
          <p:cNvSpPr>
            <a:spLocks noGrp="1"/>
          </p:cNvSpPr>
          <p:nvPr>
            <p:ph type="subTitle" idx="1"/>
          </p:nvPr>
        </p:nvSpPr>
        <p:spPr/>
        <p:txBody>
          <a:bodyPr>
            <a:normAutofit/>
          </a:bodyPr>
          <a:lstStyle/>
          <a:p>
            <a:r>
              <a:rPr lang="en-US" sz="1800" dirty="0" smtClean="0"/>
              <a:t>FCCIP September 2014</a:t>
            </a:r>
          </a:p>
          <a:p>
            <a:endParaRPr 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200"/>
          </a:xfrm>
        </p:spPr>
        <p:txBody>
          <a:bodyPr>
            <a:normAutofit fontScale="90000"/>
          </a:bodyPr>
          <a:lstStyle/>
          <a:p>
            <a:endParaRPr lang="en-US"/>
          </a:p>
        </p:txBody>
      </p:sp>
      <p:sp>
        <p:nvSpPr>
          <p:cNvPr id="3" name="Content Placeholder 2"/>
          <p:cNvSpPr>
            <a:spLocks noGrp="1"/>
          </p:cNvSpPr>
          <p:nvPr>
            <p:ph idx="1"/>
          </p:nvPr>
        </p:nvSpPr>
        <p:spPr>
          <a:xfrm>
            <a:off x="457200" y="762000"/>
            <a:ext cx="8229600" cy="5547360"/>
          </a:xfrm>
        </p:spPr>
        <p:txBody>
          <a:bodyPr>
            <a:normAutofit fontScale="85000" lnSpcReduction="20000"/>
          </a:bodyPr>
          <a:lstStyle/>
          <a:p>
            <a:r>
              <a:rPr lang="en-US" dirty="0" smtClean="0"/>
              <a:t> 80% of LGBTQ students reported experiencing verbal harassment from peers because of their sexual orientation </a:t>
            </a:r>
          </a:p>
          <a:p>
            <a:r>
              <a:rPr lang="en-US" dirty="0" smtClean="0"/>
              <a:t>Nearly 60% of students surveyed have endured name calling and threats in response to their gender expression.</a:t>
            </a:r>
          </a:p>
          <a:p>
            <a:r>
              <a:rPr lang="en-US" dirty="0" smtClean="0"/>
              <a:t>30% of students had faced minor physical harassment such as being pushed or shoved, while 10% received more serious injuries, such as having been punched, kicked, or injured with a weapon</a:t>
            </a:r>
          </a:p>
          <a:p>
            <a:r>
              <a:rPr lang="en-US" dirty="0" smtClean="0"/>
              <a:t>Approximately 40% of students reported damage to personal property such as cars, clothing, and books</a:t>
            </a:r>
          </a:p>
          <a:p>
            <a:r>
              <a:rPr lang="en-US" dirty="0" smtClean="0"/>
              <a:t>Sexual harassment was a problem for 60% of the students </a:t>
            </a:r>
          </a:p>
          <a:p>
            <a:r>
              <a:rPr lang="en-US" dirty="0" smtClean="0"/>
              <a:t>Electronic harassment or “</a:t>
            </a:r>
            <a:r>
              <a:rPr lang="en-US" dirty="0" err="1" smtClean="0"/>
              <a:t>cyberbullying</a:t>
            </a:r>
            <a:r>
              <a:rPr lang="en-US" dirty="0" smtClean="0"/>
              <a:t>” was reported by almost half of the students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t>
            </a:r>
            <a:endParaRPr lang="en-US" dirty="0"/>
          </a:p>
        </p:txBody>
      </p:sp>
      <p:sp>
        <p:nvSpPr>
          <p:cNvPr id="3" name="Content Placeholder 2"/>
          <p:cNvSpPr>
            <a:spLocks noGrp="1"/>
          </p:cNvSpPr>
          <p:nvPr>
            <p:ph idx="1"/>
          </p:nvPr>
        </p:nvSpPr>
        <p:spPr/>
        <p:txBody>
          <a:bodyPr/>
          <a:lstStyle/>
          <a:p>
            <a:r>
              <a:rPr lang="en-US" dirty="0" smtClean="0"/>
              <a:t>Of the students who were victims of bullying</a:t>
            </a:r>
          </a:p>
          <a:p>
            <a:pPr lvl="1"/>
            <a:r>
              <a:rPr lang="en-US" dirty="0" smtClean="0"/>
              <a:t>65% never reported these incidents to school staff</a:t>
            </a:r>
          </a:p>
          <a:p>
            <a:pPr lvl="1"/>
            <a:r>
              <a:rPr lang="en-US" dirty="0" smtClean="0"/>
              <a:t>63% never told a family member about the incident</a:t>
            </a:r>
          </a:p>
          <a:p>
            <a:r>
              <a:rPr lang="en-US" dirty="0" smtClean="0"/>
              <a:t> Among students who did report incidents to school authorities</a:t>
            </a:r>
          </a:p>
          <a:p>
            <a:pPr lvl="1"/>
            <a:r>
              <a:rPr lang="en-US" dirty="0" smtClean="0"/>
              <a:t>56% said that reporting resulted in effective intervention.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of Conduct</a:t>
            </a:r>
            <a:endParaRPr lang="en-US" dirty="0"/>
          </a:p>
        </p:txBody>
      </p:sp>
      <p:sp>
        <p:nvSpPr>
          <p:cNvPr id="3" name="Content Placeholder 2"/>
          <p:cNvSpPr>
            <a:spLocks noGrp="1"/>
          </p:cNvSpPr>
          <p:nvPr>
            <p:ph idx="1"/>
          </p:nvPr>
        </p:nvSpPr>
        <p:spPr/>
        <p:txBody>
          <a:bodyPr/>
          <a:lstStyle/>
          <a:p>
            <a:r>
              <a:rPr lang="en-US" dirty="0" smtClean="0"/>
              <a:t>(5)  A judge shall perform judicial duties without bias or prejudice. A judge shall not, in the performance of judicial duties, by words or conduct manifest bias or prejudice, including but not limited to bias or prejudice based on race, sex,…sexual orientation or socioeconomic status, and shall not permit staff, court officials and others subject to the judge’s direction and control to do so.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Judicial Bench Cards</a:t>
            </a:r>
            <a:endParaRPr lang="en-US" dirty="0"/>
          </a:p>
        </p:txBody>
      </p:sp>
      <p:sp>
        <p:nvSpPr>
          <p:cNvPr id="3" name="Content Placeholder 2"/>
          <p:cNvSpPr>
            <a:spLocks noGrp="1"/>
          </p:cNvSpPr>
          <p:nvPr>
            <p:ph idx="1"/>
          </p:nvPr>
        </p:nvSpPr>
        <p:spPr/>
        <p:txBody>
          <a:bodyPr/>
          <a:lstStyle/>
          <a:p>
            <a:r>
              <a:rPr lang="en-US" dirty="0" smtClean="0"/>
              <a:t>Positive Attitudes</a:t>
            </a:r>
          </a:p>
          <a:p>
            <a:r>
              <a:rPr lang="en-US" dirty="0" smtClean="0"/>
              <a:t>Fair Treatment</a:t>
            </a:r>
          </a:p>
          <a:p>
            <a:r>
              <a:rPr lang="en-US" dirty="0" smtClean="0"/>
              <a:t>Services and Support</a:t>
            </a:r>
          </a:p>
          <a:p>
            <a:r>
              <a:rPr lang="en-US" dirty="0" smtClean="0"/>
              <a:t>Placement and Permanency</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dirty="0" smtClean="0"/>
              <a:t>Judges/Masters</a:t>
            </a:r>
            <a:endParaRPr lang="en-US" dirty="0"/>
          </a:p>
        </p:txBody>
      </p:sp>
      <p:sp>
        <p:nvSpPr>
          <p:cNvPr id="3" name="Content Placeholder 2"/>
          <p:cNvSpPr>
            <a:spLocks noGrp="1"/>
          </p:cNvSpPr>
          <p:nvPr>
            <p:ph idx="1"/>
          </p:nvPr>
        </p:nvSpPr>
        <p:spPr>
          <a:xfrm>
            <a:off x="0" y="1066800"/>
            <a:ext cx="9144000" cy="5242560"/>
          </a:xfrm>
        </p:spPr>
        <p:txBody>
          <a:bodyPr>
            <a:normAutofit fontScale="92500" lnSpcReduction="10000"/>
          </a:bodyPr>
          <a:lstStyle/>
          <a:p>
            <a:r>
              <a:rPr lang="en-US" dirty="0" smtClean="0"/>
              <a:t>The Judge is the gate keeper for a youth’s safety, permanency, and well being. Everyone follows  the Judge’s lead. The Judge is unbiased, objective, and decides what is in the best interests of the child. The Judge decides whether the child comes into care, what services are ordered, visitation with parents and siblings, the child’s permanency plan, and whether the department has made reasonable efforts. </a:t>
            </a:r>
          </a:p>
          <a:p>
            <a:r>
              <a:rPr lang="en-US" dirty="0" smtClean="0"/>
              <a:t>If the Judge creates an open, supportive courtroom for all young people (LGBT included), insists the agency keep the youth safe, approve an appropriate placement, and requires all parties to respect the youth, then other professionals will respect the Judge’s lead.</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Safety/Permanency/Well Being</a:t>
            </a:r>
            <a:endParaRPr lang="en-US" dirty="0"/>
          </a:p>
        </p:txBody>
      </p:sp>
      <p:sp>
        <p:nvSpPr>
          <p:cNvPr id="3" name="Content Placeholder 2"/>
          <p:cNvSpPr>
            <a:spLocks noGrp="1"/>
          </p:cNvSpPr>
          <p:nvPr>
            <p:ph idx="1"/>
          </p:nvPr>
        </p:nvSpPr>
        <p:spPr/>
        <p:txBody>
          <a:bodyPr>
            <a:normAutofit lnSpcReduction="10000"/>
          </a:bodyPr>
          <a:lstStyle/>
          <a:p>
            <a:r>
              <a:rPr lang="en-US" dirty="0" smtClean="0"/>
              <a:t>Foster homes/Group homes</a:t>
            </a:r>
          </a:p>
          <a:p>
            <a:r>
              <a:rPr lang="en-US" dirty="0" smtClean="0"/>
              <a:t>Families</a:t>
            </a:r>
          </a:p>
          <a:p>
            <a:r>
              <a:rPr lang="en-US" dirty="0" smtClean="0"/>
              <a:t>School</a:t>
            </a:r>
          </a:p>
          <a:p>
            <a:r>
              <a:rPr lang="en-US" dirty="0" smtClean="0"/>
              <a:t>Mental </a:t>
            </a:r>
            <a:r>
              <a:rPr lang="en-US" smtClean="0"/>
              <a:t>health/Substance abuse</a:t>
            </a:r>
            <a:endParaRPr lang="en-US" dirty="0" smtClean="0"/>
          </a:p>
          <a:p>
            <a:r>
              <a:rPr lang="en-US" dirty="0" smtClean="0"/>
              <a:t>Service providers</a:t>
            </a:r>
          </a:p>
          <a:p>
            <a:r>
              <a:rPr lang="en-US" dirty="0" smtClean="0"/>
              <a:t>Social Workers</a:t>
            </a:r>
          </a:p>
          <a:p>
            <a:r>
              <a:rPr lang="en-US" dirty="0" smtClean="0"/>
              <a:t>CASA</a:t>
            </a:r>
          </a:p>
          <a:p>
            <a:r>
              <a:rPr lang="en-US" dirty="0" smtClean="0"/>
              <a:t>Lawyer</a:t>
            </a:r>
          </a:p>
          <a:p>
            <a:r>
              <a:rPr lang="en-US" dirty="0" smtClean="0"/>
              <a:t>Social Activities</a:t>
            </a:r>
          </a:p>
          <a:p>
            <a:r>
              <a:rPr lang="en-US" dirty="0" smtClean="0"/>
              <a:t>Homelessness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a:t>
            </a:r>
            <a:endParaRPr lang="en-US" dirty="0"/>
          </a:p>
        </p:txBody>
      </p:sp>
      <p:sp>
        <p:nvSpPr>
          <p:cNvPr id="3" name="Content Placeholder 2"/>
          <p:cNvSpPr>
            <a:spLocks noGrp="1"/>
          </p:cNvSpPr>
          <p:nvPr>
            <p:ph idx="1"/>
          </p:nvPr>
        </p:nvSpPr>
        <p:spPr/>
        <p:txBody>
          <a:bodyPr/>
          <a:lstStyle/>
          <a:p>
            <a:pPr>
              <a:buNone/>
            </a:pPr>
            <a:r>
              <a:rPr lang="en-US" dirty="0" smtClean="0"/>
              <a:t>Andrea </a:t>
            </a:r>
            <a:r>
              <a:rPr lang="en-US" dirty="0" err="1" smtClean="0"/>
              <a:t>Khoury</a:t>
            </a:r>
            <a:endParaRPr lang="en-US" dirty="0" smtClean="0"/>
          </a:p>
          <a:p>
            <a:pPr>
              <a:buNone/>
            </a:pPr>
            <a:r>
              <a:rPr lang="en-US" dirty="0" smtClean="0"/>
              <a:t>Charles County Department of Social Services</a:t>
            </a:r>
          </a:p>
          <a:p>
            <a:pPr>
              <a:buNone/>
            </a:pPr>
            <a:r>
              <a:rPr lang="en-US" dirty="0" smtClean="0"/>
              <a:t>301-392-6538</a:t>
            </a:r>
          </a:p>
          <a:p>
            <a:pPr>
              <a:buNone/>
            </a:pPr>
            <a:r>
              <a:rPr lang="en-US" dirty="0" smtClean="0">
                <a:hlinkClick r:id="rId2"/>
              </a:rPr>
              <a:t>Andrea.khoury@maryland.gov</a:t>
            </a:r>
            <a:endParaRPr lang="en-US" dirty="0" smtClean="0"/>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Defintions</a:t>
            </a:r>
            <a:endParaRPr lang="en-US" dirty="0"/>
          </a:p>
        </p:txBody>
      </p:sp>
      <p:sp>
        <p:nvSpPr>
          <p:cNvPr id="3" name="Content Placeholder 2"/>
          <p:cNvSpPr>
            <a:spLocks noGrp="1"/>
          </p:cNvSpPr>
          <p:nvPr>
            <p:ph idx="1"/>
          </p:nvPr>
        </p:nvSpPr>
        <p:spPr/>
        <p:txBody>
          <a:bodyPr/>
          <a:lstStyle/>
          <a:p>
            <a:r>
              <a:rPr lang="en-US" dirty="0" smtClean="0"/>
              <a:t>Lesbian</a:t>
            </a:r>
          </a:p>
          <a:p>
            <a:r>
              <a:rPr lang="en-US" dirty="0" smtClean="0"/>
              <a:t>Gay</a:t>
            </a:r>
          </a:p>
          <a:p>
            <a:r>
              <a:rPr lang="en-US" dirty="0" smtClean="0"/>
              <a:t>Bisexual</a:t>
            </a:r>
          </a:p>
          <a:p>
            <a:r>
              <a:rPr lang="en-US" dirty="0" smtClean="0"/>
              <a:t>Transgender</a:t>
            </a:r>
          </a:p>
          <a:p>
            <a:pPr lvl="1"/>
            <a:r>
              <a:rPr lang="en-US" dirty="0" smtClean="0"/>
              <a:t>Gender identity</a:t>
            </a:r>
          </a:p>
          <a:p>
            <a:pPr lvl="1"/>
            <a:r>
              <a:rPr lang="en-US" dirty="0" smtClean="0"/>
              <a:t>Gender non conforming</a:t>
            </a:r>
          </a:p>
          <a:p>
            <a:pPr lvl="1"/>
            <a:r>
              <a:rPr lang="en-US" dirty="0" smtClean="0"/>
              <a:t>Drag</a:t>
            </a:r>
          </a:p>
          <a:p>
            <a:r>
              <a:rPr lang="en-US" dirty="0" smtClean="0"/>
              <a:t>Questioning/Queer</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Silence</a:t>
            </a:r>
            <a:endParaRPr lang="en-US" dirty="0"/>
          </a:p>
        </p:txBody>
      </p:sp>
      <p:sp>
        <p:nvSpPr>
          <p:cNvPr id="3" name="Content Placeholder 2"/>
          <p:cNvSpPr>
            <a:spLocks noGrp="1"/>
          </p:cNvSpPr>
          <p:nvPr>
            <p:ph idx="1"/>
          </p:nvPr>
        </p:nvSpPr>
        <p:spPr/>
        <p:txBody>
          <a:bodyPr/>
          <a:lstStyle/>
          <a:p>
            <a:r>
              <a:rPr lang="en-US" dirty="0" smtClean="0"/>
              <a:t>3 People who are important in your life</a:t>
            </a:r>
          </a:p>
          <a:p>
            <a:r>
              <a:rPr lang="en-US" dirty="0" smtClean="0"/>
              <a:t>3 Places you like to frequent</a:t>
            </a:r>
          </a:p>
          <a:p>
            <a:r>
              <a:rPr lang="en-US" dirty="0" smtClean="0"/>
              <a:t>3 Activities you like to engage in</a:t>
            </a:r>
          </a:p>
          <a:p>
            <a:r>
              <a:rPr lang="en-US" dirty="0" smtClean="0"/>
              <a:t>3 Topics you like to discuss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we know?</a:t>
            </a:r>
            <a:endParaRPr lang="en-US" dirty="0"/>
          </a:p>
        </p:txBody>
      </p:sp>
      <p:sp>
        <p:nvSpPr>
          <p:cNvPr id="3" name="Content Placeholder 2"/>
          <p:cNvSpPr>
            <a:spLocks noGrp="1"/>
          </p:cNvSpPr>
          <p:nvPr>
            <p:ph idx="1"/>
          </p:nvPr>
        </p:nvSpPr>
        <p:spPr/>
        <p:txBody>
          <a:bodyPr/>
          <a:lstStyle/>
          <a:p>
            <a:pPr>
              <a:lnSpc>
                <a:spcPct val="90000"/>
              </a:lnSpc>
            </a:pPr>
            <a:r>
              <a:rPr lang="en-US" dirty="0" smtClean="0">
                <a:latin typeface="Arial" charset="0"/>
              </a:rPr>
              <a:t>What experiences do you think LGBTQ youth have in  </a:t>
            </a:r>
          </a:p>
          <a:p>
            <a:pPr lvl="1">
              <a:lnSpc>
                <a:spcPct val="90000"/>
              </a:lnSpc>
            </a:pPr>
            <a:r>
              <a:rPr lang="en-US" dirty="0" smtClean="0">
                <a:latin typeface="Arial" charset="0"/>
              </a:rPr>
              <a:t>Group homes</a:t>
            </a:r>
          </a:p>
          <a:p>
            <a:pPr lvl="1">
              <a:lnSpc>
                <a:spcPct val="90000"/>
              </a:lnSpc>
            </a:pPr>
            <a:r>
              <a:rPr lang="en-US" dirty="0" smtClean="0">
                <a:latin typeface="Arial" charset="0"/>
              </a:rPr>
              <a:t>Foster homes</a:t>
            </a:r>
          </a:p>
          <a:p>
            <a:pPr lvl="1">
              <a:lnSpc>
                <a:spcPct val="90000"/>
              </a:lnSpc>
            </a:pPr>
            <a:r>
              <a:rPr lang="en-US" dirty="0" smtClean="0">
                <a:latin typeface="Arial" charset="0"/>
              </a:rPr>
              <a:t>Court</a:t>
            </a:r>
          </a:p>
          <a:p>
            <a:pPr lvl="1">
              <a:lnSpc>
                <a:spcPct val="90000"/>
              </a:lnSpc>
            </a:pPr>
            <a:r>
              <a:rPr lang="en-US" dirty="0" smtClean="0">
                <a:latin typeface="Arial" charset="0"/>
              </a:rPr>
              <a:t>With Lawyers</a:t>
            </a:r>
          </a:p>
          <a:p>
            <a:pPr lvl="1">
              <a:lnSpc>
                <a:spcPct val="90000"/>
              </a:lnSpc>
            </a:pPr>
            <a:r>
              <a:rPr lang="en-US" dirty="0" smtClean="0">
                <a:latin typeface="Arial" charset="0"/>
              </a:rPr>
              <a:t>In School</a:t>
            </a:r>
          </a:p>
          <a:p>
            <a:pPr>
              <a:lnSpc>
                <a:spcPct val="90000"/>
              </a:lnSpc>
            </a:pPr>
            <a:r>
              <a:rPr lang="en-US" dirty="0" smtClean="0">
                <a:latin typeface="Arial" charset="0"/>
              </a:rPr>
              <a:t>What do they hear/see?</a:t>
            </a:r>
          </a:p>
          <a:p>
            <a:pPr>
              <a:lnSpc>
                <a:spcPct val="90000"/>
              </a:lnSpc>
            </a:pPr>
            <a:r>
              <a:rPr lang="en-US" dirty="0" smtClean="0">
                <a:latin typeface="Arial" charset="0"/>
              </a:rPr>
              <a:t>How might they react?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Foster Care</a:t>
            </a:r>
            <a:endParaRPr lang="en-US" dirty="0"/>
          </a:p>
        </p:txBody>
      </p:sp>
      <p:sp>
        <p:nvSpPr>
          <p:cNvPr id="3" name="Content Placeholder 2"/>
          <p:cNvSpPr>
            <a:spLocks noGrp="1"/>
          </p:cNvSpPr>
          <p:nvPr>
            <p:ph idx="1"/>
          </p:nvPr>
        </p:nvSpPr>
        <p:spPr>
          <a:xfrm>
            <a:off x="457200" y="990600"/>
            <a:ext cx="8686800" cy="5318760"/>
          </a:xfrm>
        </p:spPr>
        <p:txBody>
          <a:bodyPr>
            <a:normAutofit/>
          </a:bodyPr>
          <a:lstStyle/>
          <a:p>
            <a:r>
              <a:rPr lang="en-US" dirty="0" smtClean="0"/>
              <a:t>17.5% of youth in the foster care system identify as LGBTQ, although they make up 5% to 10% of the general population</a:t>
            </a:r>
          </a:p>
          <a:p>
            <a:r>
              <a:rPr lang="en-US" dirty="0" smtClean="0"/>
              <a:t> 26% of LGBTQ youth reported that their parents or guardians told them to leave home after learning of their sexual orientation or gender identity</a:t>
            </a:r>
          </a:p>
          <a:p>
            <a:r>
              <a:rPr lang="en-US" dirty="0" smtClean="0"/>
              <a:t>LGBTQ youth entering foster care are “twice as likely to have experienced family conflict, child abuse, and homelessness as other youth” </a:t>
            </a:r>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5941" name="Picture 5" descr="pink"/>
          <p:cNvPicPr>
            <a:picLocks noChangeAspect="1" noChangeArrowheads="1"/>
          </p:cNvPicPr>
          <p:nvPr/>
        </p:nvPicPr>
        <p:blipFill>
          <a:blip r:embed="rId3" cstate="print"/>
          <a:srcRect/>
          <a:stretch>
            <a:fillRect/>
          </a:stretch>
        </p:blipFill>
        <p:spPr bwMode="auto">
          <a:xfrm>
            <a:off x="5181600" y="533400"/>
            <a:ext cx="3048000" cy="5562600"/>
          </a:xfrm>
          <a:prstGeom prst="rect">
            <a:avLst/>
          </a:prstGeom>
          <a:noFill/>
        </p:spPr>
      </p:pic>
      <p:sp>
        <p:nvSpPr>
          <p:cNvPr id="295943" name="AutoShape 7" descr="AA042542, Amos Morgan /Photodisc"/>
          <p:cNvSpPr>
            <a:spLocks noChangeAspect="1" noChangeArrowheads="1"/>
          </p:cNvSpPr>
          <p:nvPr/>
        </p:nvSpPr>
        <p:spPr bwMode="auto">
          <a:xfrm>
            <a:off x="3276600" y="-381000"/>
            <a:ext cx="2781300" cy="5562600"/>
          </a:xfrm>
          <a:prstGeom prst="rect">
            <a:avLst/>
          </a:prstGeom>
          <a:noFill/>
        </p:spPr>
        <p:txBody>
          <a:bodyPr/>
          <a:lstStyle/>
          <a:p>
            <a:endParaRPr lang="en-US"/>
          </a:p>
        </p:txBody>
      </p:sp>
      <p:pic>
        <p:nvPicPr>
          <p:cNvPr id="295945" name="Picture 9" descr="soccerboy"/>
          <p:cNvPicPr>
            <a:picLocks noChangeAspect="1" noChangeArrowheads="1"/>
          </p:cNvPicPr>
          <p:nvPr/>
        </p:nvPicPr>
        <p:blipFill>
          <a:blip r:embed="rId4" cstate="print"/>
          <a:srcRect/>
          <a:stretch>
            <a:fillRect/>
          </a:stretch>
        </p:blipFill>
        <p:spPr bwMode="auto">
          <a:xfrm>
            <a:off x="1295400" y="609600"/>
            <a:ext cx="3390900" cy="55626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74% of youth believed they had experienced prejudicial treatment by service providers because of their sexual orientation or gender identity. </a:t>
            </a:r>
          </a:p>
          <a:p>
            <a:r>
              <a:rPr lang="en-US" dirty="0" smtClean="0"/>
              <a:t>In another study, 100% of LGBTQ youth reported experiencing verbal harassment </a:t>
            </a:r>
          </a:p>
          <a:p>
            <a:r>
              <a:rPr lang="en-US" dirty="0" smtClean="0"/>
              <a:t>70% alleged they were victims of physical violence in group homes</a:t>
            </a:r>
          </a:p>
          <a:p>
            <a:r>
              <a:rPr lang="en-US" dirty="0" smtClean="0"/>
              <a:t>78% stated that they were removed or ran away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LGBTQ youth who have been rejected by their families are:</a:t>
            </a:r>
          </a:p>
          <a:p>
            <a:pPr lvl="1"/>
            <a:r>
              <a:rPr lang="en-US" dirty="0" smtClean="0"/>
              <a:t>eight times more likely to have attempted suicide</a:t>
            </a:r>
          </a:p>
          <a:p>
            <a:pPr lvl="1"/>
            <a:r>
              <a:rPr lang="en-US" dirty="0" smtClean="0"/>
              <a:t>six times more likely to exhibit high levels of depression</a:t>
            </a:r>
          </a:p>
          <a:p>
            <a:pPr lvl="1"/>
            <a:r>
              <a:rPr lang="en-US" dirty="0" smtClean="0"/>
              <a:t>three times more likely to engage in illicit drug use</a:t>
            </a:r>
          </a:p>
          <a:p>
            <a:pPr lvl="1"/>
            <a:r>
              <a:rPr lang="en-US" dirty="0" smtClean="0"/>
              <a:t>three times more likely to engage in risky sexual behavior </a:t>
            </a:r>
          </a:p>
          <a:p>
            <a:pPr lvl="1">
              <a:buNone/>
            </a:pPr>
            <a:r>
              <a:rPr lang="en-US" dirty="0" smtClean="0"/>
              <a:t>than peers with supportive families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 system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 90% reported hearing their classmates use anti-LGBTQ language (“that’s so gay,” “fag,” “dyke,”) on a regular basis</a:t>
            </a:r>
          </a:p>
          <a:p>
            <a:r>
              <a:rPr lang="en-US" dirty="0" smtClean="0"/>
              <a:t> 21% of students regularly heard staff use homophobic language and 26% observed staff making negative remarks about someone’s gender expression</a:t>
            </a:r>
          </a:p>
          <a:p>
            <a:r>
              <a:rPr lang="en-US" dirty="0" smtClean="0"/>
              <a:t>21% reported being taught about positive representations of LGBTQ people, history, and events.</a:t>
            </a:r>
          </a:p>
          <a:p>
            <a:r>
              <a:rPr lang="en-US" dirty="0" smtClean="0"/>
              <a:t>Slightly more than half were able to access information about LGBTQ communities and issues via school internet</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1539</TotalTime>
  <Words>1498</Words>
  <Application>Microsoft Office PowerPoint</Application>
  <PresentationFormat>On-screen Show (4:3)</PresentationFormat>
  <Paragraphs>119</Paragraphs>
  <Slides>16</Slides>
  <Notes>11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Apex</vt:lpstr>
      <vt:lpstr>SUPPORTING LGBTQ YOUNG PEOPLE IN FOSTER CARE The Role of Masters and Judges</vt:lpstr>
      <vt:lpstr>Defintions</vt:lpstr>
      <vt:lpstr>Impact of Silence</vt:lpstr>
      <vt:lpstr>What do we know?</vt:lpstr>
      <vt:lpstr>Foster Care</vt:lpstr>
      <vt:lpstr>Slide 6</vt:lpstr>
      <vt:lpstr>Slide 7</vt:lpstr>
      <vt:lpstr>Slide 8</vt:lpstr>
      <vt:lpstr>Education system</vt:lpstr>
      <vt:lpstr>Slide 10</vt:lpstr>
      <vt:lpstr>Education</vt:lpstr>
      <vt:lpstr>Code of Conduct</vt:lpstr>
      <vt:lpstr>Judicial Bench Cards</vt:lpstr>
      <vt:lpstr>Judges/Masters</vt:lpstr>
      <vt:lpstr>Safety/Permanency/Well Being</vt:lpstr>
      <vt:lpstr>CONTACT</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SUPPORTING LGBTQ YOUNG PEOPLE IN FOSTER CARE The Role of Masters and Judges</dc:title>
  <dc:creator>dre</dc:creator>
  <cp:lastModifiedBy>dre</cp:lastModifiedBy>
  <cp:revision>30</cp:revision>
  <dcterms:created xsi:type="dcterms:W3CDTF">2014-08-23T15:22:12Z</dcterms:created>
  <dcterms:modified xsi:type="dcterms:W3CDTF">2014-08-29T20:28:59Z</dcterms:modified>
</cp:coreProperties>
</file>