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58" r:id="rId2"/>
  </p:sldMasterIdLst>
  <p:notesMasterIdLst>
    <p:notesMasterId r:id="rId71"/>
  </p:notesMasterIdLst>
  <p:handoutMasterIdLst>
    <p:handoutMasterId r:id="rId72"/>
  </p:handoutMasterIdLst>
  <p:sldIdLst>
    <p:sldId id="414" r:id="rId3"/>
    <p:sldId id="618" r:id="rId4"/>
    <p:sldId id="629" r:id="rId5"/>
    <p:sldId id="594" r:id="rId6"/>
    <p:sldId id="631" r:id="rId7"/>
    <p:sldId id="658" r:id="rId8"/>
    <p:sldId id="645" r:id="rId9"/>
    <p:sldId id="558" r:id="rId10"/>
    <p:sldId id="647" r:id="rId11"/>
    <p:sldId id="649" r:id="rId12"/>
    <p:sldId id="651" r:id="rId13"/>
    <p:sldId id="654" r:id="rId14"/>
    <p:sldId id="653" r:id="rId15"/>
    <p:sldId id="655" r:id="rId16"/>
    <p:sldId id="656" r:id="rId17"/>
    <p:sldId id="659" r:id="rId18"/>
    <p:sldId id="628" r:id="rId19"/>
    <p:sldId id="637" r:id="rId20"/>
    <p:sldId id="639" r:id="rId21"/>
    <p:sldId id="642" r:id="rId22"/>
    <p:sldId id="644" r:id="rId23"/>
    <p:sldId id="643" r:id="rId24"/>
    <p:sldId id="585" r:id="rId25"/>
    <p:sldId id="660" r:id="rId26"/>
    <p:sldId id="650" r:id="rId27"/>
    <p:sldId id="571" r:id="rId28"/>
    <p:sldId id="572" r:id="rId29"/>
    <p:sldId id="573" r:id="rId30"/>
    <p:sldId id="679" r:id="rId31"/>
    <p:sldId id="574" r:id="rId32"/>
    <p:sldId id="666" r:id="rId33"/>
    <p:sldId id="667" r:id="rId34"/>
    <p:sldId id="578" r:id="rId35"/>
    <p:sldId id="661" r:id="rId36"/>
    <p:sldId id="669" r:id="rId37"/>
    <p:sldId id="670" r:id="rId38"/>
    <p:sldId id="672" r:id="rId39"/>
    <p:sldId id="673" r:id="rId40"/>
    <p:sldId id="674" r:id="rId41"/>
    <p:sldId id="675" r:id="rId42"/>
    <p:sldId id="676" r:id="rId43"/>
    <p:sldId id="677" r:id="rId44"/>
    <p:sldId id="583" r:id="rId45"/>
    <p:sldId id="586" r:id="rId46"/>
    <p:sldId id="678" r:id="rId47"/>
    <p:sldId id="662" r:id="rId48"/>
    <p:sldId id="596" r:id="rId49"/>
    <p:sldId id="597" r:id="rId50"/>
    <p:sldId id="599" r:id="rId51"/>
    <p:sldId id="602" r:id="rId52"/>
    <p:sldId id="603" r:id="rId53"/>
    <p:sldId id="604" r:id="rId54"/>
    <p:sldId id="605" r:id="rId55"/>
    <p:sldId id="593" r:id="rId56"/>
    <p:sldId id="663" r:id="rId57"/>
    <p:sldId id="657" r:id="rId58"/>
    <p:sldId id="681" r:id="rId59"/>
    <p:sldId id="616" r:id="rId60"/>
    <p:sldId id="617" r:id="rId61"/>
    <p:sldId id="682" r:id="rId62"/>
    <p:sldId id="664" r:id="rId63"/>
    <p:sldId id="607" r:id="rId64"/>
    <p:sldId id="608" r:id="rId65"/>
    <p:sldId id="622" r:id="rId66"/>
    <p:sldId id="610" r:id="rId67"/>
    <p:sldId id="613" r:id="rId68"/>
    <p:sldId id="614" r:id="rId69"/>
    <p:sldId id="526" r:id="rId7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2">
          <p15:clr>
            <a:srgbClr val="A4A3A4"/>
          </p15:clr>
        </p15:guide>
        <p15:guide id="2" pos="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3124"/>
    <a:srgbClr val="000099"/>
    <a:srgbClr val="FF2525"/>
    <a:srgbClr val="FFCCCC"/>
    <a:srgbClr val="760000"/>
    <a:srgbClr val="FFFFFF"/>
    <a:srgbClr val="003399"/>
    <a:srgbClr val="0066FF"/>
    <a:srgbClr val="008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9587" autoAdjust="0"/>
  </p:normalViewPr>
  <p:slideViewPr>
    <p:cSldViewPr snapToGrid="0">
      <p:cViewPr varScale="1">
        <p:scale>
          <a:sx n="76" d="100"/>
          <a:sy n="76" d="100"/>
        </p:scale>
        <p:origin x="1716" y="96"/>
      </p:cViewPr>
      <p:guideLst>
        <p:guide orient="horz" pos="2712"/>
        <p:guide pos="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28" y="78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0E3CB-9D7F-4F16-87C9-C5A386F7B77A}" type="doc">
      <dgm:prSet loTypeId="urn:microsoft.com/office/officeart/2005/8/layout/hList7" loCatId="relationship" qsTypeId="urn:microsoft.com/office/officeart/2005/8/quickstyle/3d3" qsCatId="3D" csTypeId="urn:microsoft.com/office/officeart/2005/8/colors/accent2_4" csCatId="accent2" phldr="1"/>
      <dgm:spPr/>
    </dgm:pt>
    <dgm:pt modelId="{E2E0369D-9ED8-41F8-A416-527D33F0E043}">
      <dgm:prSet phldrT="[Text]"/>
      <dgm:spPr/>
      <dgm:t>
        <a:bodyPr/>
        <a:lstStyle/>
        <a:p>
          <a:r>
            <a:rPr lang="en-US" b="1" dirty="0">
              <a:solidFill>
                <a:srgbClr val="000099"/>
              </a:solidFill>
            </a:rPr>
            <a:t>Purchase Order (PO)</a:t>
          </a:r>
        </a:p>
      </dgm:t>
    </dgm:pt>
    <dgm:pt modelId="{CEB4F7FB-3ACA-4B2B-AAE3-5A80520081A9}" type="parTrans" cxnId="{E84231C9-F56F-4FE6-97EC-7F368E1703B4}">
      <dgm:prSet/>
      <dgm:spPr/>
      <dgm:t>
        <a:bodyPr/>
        <a:lstStyle/>
        <a:p>
          <a:endParaRPr lang="en-US"/>
        </a:p>
      </dgm:t>
    </dgm:pt>
    <dgm:pt modelId="{A29695C3-CF7A-4BBD-A811-3D7A6A752E15}" type="sibTrans" cxnId="{E84231C9-F56F-4FE6-97EC-7F368E1703B4}">
      <dgm:prSet/>
      <dgm:spPr/>
      <dgm:t>
        <a:bodyPr/>
        <a:lstStyle/>
        <a:p>
          <a:endParaRPr lang="en-US"/>
        </a:p>
      </dgm:t>
    </dgm:pt>
    <dgm:pt modelId="{15161758-0F13-4DB3-BB1D-BCCA829FA52F}">
      <dgm:prSet phldrT="[Text]"/>
      <dgm:spPr/>
      <dgm:t>
        <a:bodyPr/>
        <a:lstStyle/>
        <a:p>
          <a:r>
            <a:rPr lang="en-US" b="1" dirty="0">
              <a:solidFill>
                <a:srgbClr val="000099"/>
              </a:solidFill>
            </a:rPr>
            <a:t>Approval/ Dispatch</a:t>
          </a:r>
        </a:p>
      </dgm:t>
    </dgm:pt>
    <dgm:pt modelId="{2C47116B-D762-4121-9BD6-EDF85CE4B2C7}" type="parTrans" cxnId="{0598309C-FDAC-4252-ADCC-A55B5A971F59}">
      <dgm:prSet/>
      <dgm:spPr/>
      <dgm:t>
        <a:bodyPr/>
        <a:lstStyle/>
        <a:p>
          <a:endParaRPr lang="en-US"/>
        </a:p>
      </dgm:t>
    </dgm:pt>
    <dgm:pt modelId="{638F91BE-DEA2-4803-94C5-96A1C4A4C9FB}" type="sibTrans" cxnId="{0598309C-FDAC-4252-ADCC-A55B5A971F59}">
      <dgm:prSet/>
      <dgm:spPr/>
      <dgm:t>
        <a:bodyPr/>
        <a:lstStyle/>
        <a:p>
          <a:endParaRPr lang="en-US"/>
        </a:p>
      </dgm:t>
    </dgm:pt>
    <dgm:pt modelId="{B5CA5411-54D8-4405-82A6-87E1ABBFF4BD}">
      <dgm:prSet phldrT="[Text]"/>
      <dgm:spPr/>
      <dgm:t>
        <a:bodyPr/>
        <a:lstStyle/>
        <a:p>
          <a:r>
            <a:rPr lang="en-US" b="1" dirty="0">
              <a:solidFill>
                <a:srgbClr val="000099"/>
              </a:solidFill>
            </a:rPr>
            <a:t>Receiving</a:t>
          </a:r>
        </a:p>
      </dgm:t>
    </dgm:pt>
    <dgm:pt modelId="{95D3C736-14CB-41E0-9D30-781820B0276B}" type="parTrans" cxnId="{3DC1C812-8DAD-4D4C-86B8-3AA37AF87E96}">
      <dgm:prSet/>
      <dgm:spPr/>
      <dgm:t>
        <a:bodyPr/>
        <a:lstStyle/>
        <a:p>
          <a:endParaRPr lang="en-US"/>
        </a:p>
      </dgm:t>
    </dgm:pt>
    <dgm:pt modelId="{6197754F-22EE-4604-A8C5-2AE39113D7BE}" type="sibTrans" cxnId="{3DC1C812-8DAD-4D4C-86B8-3AA37AF87E96}">
      <dgm:prSet/>
      <dgm:spPr/>
      <dgm:t>
        <a:bodyPr/>
        <a:lstStyle/>
        <a:p>
          <a:endParaRPr lang="en-US"/>
        </a:p>
      </dgm:t>
    </dgm:pt>
    <dgm:pt modelId="{7F67667B-1560-4441-B93F-AE40F6B4622A}">
      <dgm:prSet phldrT="[Text]"/>
      <dgm:spPr/>
      <dgm:t>
        <a:bodyPr/>
        <a:lstStyle/>
        <a:p>
          <a:r>
            <a:rPr lang="en-US" b="1" dirty="0">
              <a:solidFill>
                <a:srgbClr val="000099"/>
              </a:solidFill>
            </a:rPr>
            <a:t>Voucher</a:t>
          </a:r>
        </a:p>
      </dgm:t>
    </dgm:pt>
    <dgm:pt modelId="{72F39053-6313-4EAA-8031-DBDE1CB25BF8}" type="parTrans" cxnId="{95E908EB-0079-4A2A-B44C-7A7458E62C53}">
      <dgm:prSet/>
      <dgm:spPr/>
      <dgm:t>
        <a:bodyPr/>
        <a:lstStyle/>
        <a:p>
          <a:endParaRPr lang="en-US"/>
        </a:p>
      </dgm:t>
    </dgm:pt>
    <dgm:pt modelId="{6A21BF78-D5CF-403F-AA80-8D4EB121EF06}" type="sibTrans" cxnId="{95E908EB-0079-4A2A-B44C-7A7458E62C53}">
      <dgm:prSet/>
      <dgm:spPr/>
      <dgm:t>
        <a:bodyPr/>
        <a:lstStyle/>
        <a:p>
          <a:endParaRPr lang="en-US"/>
        </a:p>
      </dgm:t>
    </dgm:pt>
    <dgm:pt modelId="{0B6FFC81-E642-481F-8C5B-58DC88291B79}">
      <dgm:prSet phldrT="[Text]"/>
      <dgm:spPr/>
      <dgm:t>
        <a:bodyPr/>
        <a:lstStyle/>
        <a:p>
          <a:r>
            <a:rPr lang="en-US" b="1" dirty="0">
              <a:solidFill>
                <a:srgbClr val="000099"/>
              </a:solidFill>
            </a:rPr>
            <a:t>PO Reconciliation</a:t>
          </a:r>
        </a:p>
      </dgm:t>
    </dgm:pt>
    <dgm:pt modelId="{B2235EE6-C4A0-4850-BA79-9310A579687D}" type="parTrans" cxnId="{8A5C1F7B-723E-47B0-B28B-803C40BFEAA7}">
      <dgm:prSet/>
      <dgm:spPr/>
      <dgm:t>
        <a:bodyPr/>
        <a:lstStyle/>
        <a:p>
          <a:endParaRPr lang="en-US"/>
        </a:p>
      </dgm:t>
    </dgm:pt>
    <dgm:pt modelId="{1B824303-EF37-44D4-89D2-2DAFA20FB369}" type="sibTrans" cxnId="{8A5C1F7B-723E-47B0-B28B-803C40BFEAA7}">
      <dgm:prSet/>
      <dgm:spPr/>
      <dgm:t>
        <a:bodyPr/>
        <a:lstStyle/>
        <a:p>
          <a:endParaRPr lang="en-US"/>
        </a:p>
      </dgm:t>
    </dgm:pt>
    <dgm:pt modelId="{076298EE-7545-4AF5-89A0-F7C2BFBE0504}">
      <dgm:prSet phldrT="[Text]"/>
      <dgm:spPr/>
      <dgm:t>
        <a:bodyPr/>
        <a:lstStyle/>
        <a:p>
          <a:r>
            <a:rPr lang="en-US" b="1" dirty="0">
              <a:solidFill>
                <a:srgbClr val="000099"/>
              </a:solidFill>
            </a:rPr>
            <a:t>PO</a:t>
          </a:r>
          <a:r>
            <a:rPr lang="en-US" dirty="0"/>
            <a:t> </a:t>
          </a:r>
          <a:r>
            <a:rPr lang="en-US" b="1" dirty="0">
              <a:solidFill>
                <a:srgbClr val="000099"/>
              </a:solidFill>
            </a:rPr>
            <a:t>Close</a:t>
          </a:r>
        </a:p>
      </dgm:t>
    </dgm:pt>
    <dgm:pt modelId="{666AF2A0-3CEC-4D17-A62E-EE8FE99666FF}" type="parTrans" cxnId="{F6C592D3-0588-44CC-889A-24BD9F407758}">
      <dgm:prSet/>
      <dgm:spPr/>
      <dgm:t>
        <a:bodyPr/>
        <a:lstStyle/>
        <a:p>
          <a:endParaRPr lang="en-US"/>
        </a:p>
      </dgm:t>
    </dgm:pt>
    <dgm:pt modelId="{8A07B0CE-47E8-49D3-8317-67C909522AFC}" type="sibTrans" cxnId="{F6C592D3-0588-44CC-889A-24BD9F407758}">
      <dgm:prSet/>
      <dgm:spPr/>
      <dgm:t>
        <a:bodyPr/>
        <a:lstStyle/>
        <a:p>
          <a:endParaRPr lang="en-US"/>
        </a:p>
      </dgm:t>
    </dgm:pt>
    <dgm:pt modelId="{EE26F6BF-8D14-4760-967E-867D50EFF087}">
      <dgm:prSet phldrT="[Text]"/>
      <dgm:spPr/>
      <dgm:t>
        <a:bodyPr/>
        <a:lstStyle/>
        <a:p>
          <a:r>
            <a:rPr lang="en-US" b="1" dirty="0">
              <a:solidFill>
                <a:srgbClr val="000099"/>
              </a:solidFill>
            </a:rPr>
            <a:t>Requisition</a:t>
          </a:r>
        </a:p>
      </dgm:t>
    </dgm:pt>
    <dgm:pt modelId="{32C29AE7-E1F8-41FC-BE49-D9C947847B8E}" type="sibTrans" cxnId="{B9C3CAD6-AD61-4636-9E03-CF5BFDCB17F9}">
      <dgm:prSet/>
      <dgm:spPr/>
      <dgm:t>
        <a:bodyPr/>
        <a:lstStyle/>
        <a:p>
          <a:endParaRPr lang="en-US"/>
        </a:p>
      </dgm:t>
    </dgm:pt>
    <dgm:pt modelId="{F26F8962-C948-474B-A0D5-6C059510C429}" type="parTrans" cxnId="{B9C3CAD6-AD61-4636-9E03-CF5BFDCB17F9}">
      <dgm:prSet/>
      <dgm:spPr/>
      <dgm:t>
        <a:bodyPr/>
        <a:lstStyle/>
        <a:p>
          <a:endParaRPr lang="en-US"/>
        </a:p>
      </dgm:t>
    </dgm:pt>
    <dgm:pt modelId="{BC711C02-7EBA-4FFE-A60E-213F4C499EC4}" type="pres">
      <dgm:prSet presAssocID="{9EC0E3CB-9D7F-4F16-87C9-C5A386F7B77A}" presName="Name0" presStyleCnt="0">
        <dgm:presLayoutVars>
          <dgm:dir/>
          <dgm:resizeHandles val="exact"/>
        </dgm:presLayoutVars>
      </dgm:prSet>
      <dgm:spPr/>
    </dgm:pt>
    <dgm:pt modelId="{3B7D001E-A962-44D1-A8D1-118E697D8420}" type="pres">
      <dgm:prSet presAssocID="{9EC0E3CB-9D7F-4F16-87C9-C5A386F7B77A}" presName="fgShape" presStyleLbl="fgShp" presStyleIdx="0" presStyleCnt="1" custLinFactNeighborY="-9520"/>
      <dgm:spPr>
        <a:prstGeom prst="rightArrow">
          <a:avLst/>
        </a:prstGeom>
      </dgm:spPr>
    </dgm:pt>
    <dgm:pt modelId="{27BEF19C-B6F4-4724-AA79-CCDC325CC5A1}" type="pres">
      <dgm:prSet presAssocID="{9EC0E3CB-9D7F-4F16-87C9-C5A386F7B77A}" presName="linComp" presStyleCnt="0"/>
      <dgm:spPr/>
    </dgm:pt>
    <dgm:pt modelId="{578827DC-03CE-4D2F-80C3-8ED17BBC0F91}" type="pres">
      <dgm:prSet presAssocID="{EE26F6BF-8D14-4760-967E-867D50EFF087}" presName="compNode" presStyleCnt="0"/>
      <dgm:spPr/>
    </dgm:pt>
    <dgm:pt modelId="{273E058B-BC13-459E-B0EB-57594B8A8B6A}" type="pres">
      <dgm:prSet presAssocID="{EE26F6BF-8D14-4760-967E-867D50EFF087}" presName="bkgdShape" presStyleLbl="node1" presStyleIdx="0" presStyleCnt="7" custLinFactNeighborY="-204"/>
      <dgm:spPr/>
    </dgm:pt>
    <dgm:pt modelId="{3A7A665D-D2F5-4A97-801A-0F62368895C8}" type="pres">
      <dgm:prSet presAssocID="{EE26F6BF-8D14-4760-967E-867D50EFF087}" presName="nodeTx" presStyleLbl="node1" presStyleIdx="0" presStyleCnt="7">
        <dgm:presLayoutVars>
          <dgm:bulletEnabled val="1"/>
        </dgm:presLayoutVars>
      </dgm:prSet>
      <dgm:spPr/>
    </dgm:pt>
    <dgm:pt modelId="{D18B36DD-52A2-4357-9E75-D5035CA7B454}" type="pres">
      <dgm:prSet presAssocID="{EE26F6BF-8D14-4760-967E-867D50EFF087}" presName="invisiNode" presStyleLbl="node1" presStyleIdx="0" presStyleCnt="7"/>
      <dgm:spPr/>
    </dgm:pt>
    <dgm:pt modelId="{675A5B4A-83D5-4F53-8BE4-44F89A83C7B3}" type="pres">
      <dgm:prSet presAssocID="{EE26F6BF-8D14-4760-967E-867D50EFF087}" presName="imagNode" presStyleLbl="fgImgPlace1" presStyleIdx="0" presStyleCnt="7" custLinFactNeighborY="-42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6A70338-6163-4158-BA87-0BE99C82DFA3}" type="pres">
      <dgm:prSet presAssocID="{32C29AE7-E1F8-41FC-BE49-D9C947847B8E}" presName="sibTrans" presStyleLbl="sibTrans2D1" presStyleIdx="0" presStyleCnt="0"/>
      <dgm:spPr/>
    </dgm:pt>
    <dgm:pt modelId="{7775D411-833D-47C8-B920-F650A018F791}" type="pres">
      <dgm:prSet presAssocID="{E2E0369D-9ED8-41F8-A416-527D33F0E043}" presName="compNode" presStyleCnt="0"/>
      <dgm:spPr/>
    </dgm:pt>
    <dgm:pt modelId="{EE841D52-5C23-4BED-AAD5-1CBB3C066142}" type="pres">
      <dgm:prSet presAssocID="{E2E0369D-9ED8-41F8-A416-527D33F0E043}" presName="bkgdShape" presStyleLbl="node1" presStyleIdx="1" presStyleCnt="7" custLinFactNeighborY="-204"/>
      <dgm:spPr/>
    </dgm:pt>
    <dgm:pt modelId="{077F6019-EB43-45BC-98AD-481C45B64FB1}" type="pres">
      <dgm:prSet presAssocID="{E2E0369D-9ED8-41F8-A416-527D33F0E043}" presName="nodeTx" presStyleLbl="node1" presStyleIdx="1" presStyleCnt="7">
        <dgm:presLayoutVars>
          <dgm:bulletEnabled val="1"/>
        </dgm:presLayoutVars>
      </dgm:prSet>
      <dgm:spPr/>
    </dgm:pt>
    <dgm:pt modelId="{911F0BD1-0EB8-45B2-BFFE-1E5B83D32F90}" type="pres">
      <dgm:prSet presAssocID="{E2E0369D-9ED8-41F8-A416-527D33F0E043}" presName="invisiNode" presStyleLbl="node1" presStyleIdx="1" presStyleCnt="7"/>
      <dgm:spPr/>
    </dgm:pt>
    <dgm:pt modelId="{EACCAA1C-FC86-4F80-BAB8-3ACC0703BE95}" type="pres">
      <dgm:prSet presAssocID="{E2E0369D-9ED8-41F8-A416-527D33F0E043}" presName="imagNode" presStyleLbl="fgImgPlace1" presStyleIdx="1" presStyleCnt="7" custLinFactNeighborY="-429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9DB18CA-5A53-4EF1-982A-DEAD7F21E0BC}" type="pres">
      <dgm:prSet presAssocID="{A29695C3-CF7A-4BBD-A811-3D7A6A752E15}" presName="sibTrans" presStyleLbl="sibTrans2D1" presStyleIdx="0" presStyleCnt="0"/>
      <dgm:spPr/>
    </dgm:pt>
    <dgm:pt modelId="{E36664DF-FE06-4A6B-A1A8-D3709EA49EDB}" type="pres">
      <dgm:prSet presAssocID="{15161758-0F13-4DB3-BB1D-BCCA829FA52F}" presName="compNode" presStyleCnt="0"/>
      <dgm:spPr/>
    </dgm:pt>
    <dgm:pt modelId="{0FCFC1EA-10CB-4648-85D8-745CA4A38F39}" type="pres">
      <dgm:prSet presAssocID="{15161758-0F13-4DB3-BB1D-BCCA829FA52F}" presName="bkgdShape" presStyleLbl="node1" presStyleIdx="2" presStyleCnt="7" custLinFactNeighborY="-204"/>
      <dgm:spPr/>
    </dgm:pt>
    <dgm:pt modelId="{7C602A72-3DD0-41AE-9145-D0540F802682}" type="pres">
      <dgm:prSet presAssocID="{15161758-0F13-4DB3-BB1D-BCCA829FA52F}" presName="nodeTx" presStyleLbl="node1" presStyleIdx="2" presStyleCnt="7">
        <dgm:presLayoutVars>
          <dgm:bulletEnabled val="1"/>
        </dgm:presLayoutVars>
      </dgm:prSet>
      <dgm:spPr/>
    </dgm:pt>
    <dgm:pt modelId="{B5582CED-5409-438A-966B-C835B3C5CECF}" type="pres">
      <dgm:prSet presAssocID="{15161758-0F13-4DB3-BB1D-BCCA829FA52F}" presName="invisiNode" presStyleLbl="node1" presStyleIdx="2" presStyleCnt="7"/>
      <dgm:spPr/>
    </dgm:pt>
    <dgm:pt modelId="{1CAFE103-1A95-4810-9DBB-F35485C59EF6}" type="pres">
      <dgm:prSet presAssocID="{15161758-0F13-4DB3-BB1D-BCCA829FA52F}" presName="imagNode" presStyleLbl="fgImgPlace1" presStyleIdx="2" presStyleCnt="7" custLinFactNeighborY="-42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F691C00-8493-46B1-8D0C-2B85064EA118}" type="pres">
      <dgm:prSet presAssocID="{638F91BE-DEA2-4803-94C5-96A1C4A4C9FB}" presName="sibTrans" presStyleLbl="sibTrans2D1" presStyleIdx="0" presStyleCnt="0"/>
      <dgm:spPr/>
    </dgm:pt>
    <dgm:pt modelId="{2C57456F-197A-476C-BA56-60551D8AB975}" type="pres">
      <dgm:prSet presAssocID="{B5CA5411-54D8-4405-82A6-87E1ABBFF4BD}" presName="compNode" presStyleCnt="0"/>
      <dgm:spPr/>
    </dgm:pt>
    <dgm:pt modelId="{459C2FBC-17C1-4AC9-A235-E36FFF48AD87}" type="pres">
      <dgm:prSet presAssocID="{B5CA5411-54D8-4405-82A6-87E1ABBFF4BD}" presName="bkgdShape" presStyleLbl="node1" presStyleIdx="3" presStyleCnt="7" custLinFactNeighborY="-204"/>
      <dgm:spPr/>
    </dgm:pt>
    <dgm:pt modelId="{BB4A55CE-FF15-4B80-9802-33377AADB0AE}" type="pres">
      <dgm:prSet presAssocID="{B5CA5411-54D8-4405-82A6-87E1ABBFF4BD}" presName="nodeTx" presStyleLbl="node1" presStyleIdx="3" presStyleCnt="7">
        <dgm:presLayoutVars>
          <dgm:bulletEnabled val="1"/>
        </dgm:presLayoutVars>
      </dgm:prSet>
      <dgm:spPr/>
    </dgm:pt>
    <dgm:pt modelId="{3E6BB0B0-0D03-4D46-A564-05746A75D9C3}" type="pres">
      <dgm:prSet presAssocID="{B5CA5411-54D8-4405-82A6-87E1ABBFF4BD}" presName="invisiNode" presStyleLbl="node1" presStyleIdx="3" presStyleCnt="7"/>
      <dgm:spPr/>
    </dgm:pt>
    <dgm:pt modelId="{34EC04C9-C0D5-494D-BCB7-A22F702CC129}" type="pres">
      <dgm:prSet presAssocID="{B5CA5411-54D8-4405-82A6-87E1ABBFF4BD}" presName="imagNode" presStyleLbl="fgImgPlace1" presStyleIdx="3" presStyleCnt="7" custLinFactNeighborY="-429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84630A9-C59A-44FB-B7CE-F76700BB9307}" type="pres">
      <dgm:prSet presAssocID="{6197754F-22EE-4604-A8C5-2AE39113D7BE}" presName="sibTrans" presStyleLbl="sibTrans2D1" presStyleIdx="0" presStyleCnt="0"/>
      <dgm:spPr/>
    </dgm:pt>
    <dgm:pt modelId="{79441253-1765-45CB-8369-022E3C6A964D}" type="pres">
      <dgm:prSet presAssocID="{7F67667B-1560-4441-B93F-AE40F6B4622A}" presName="compNode" presStyleCnt="0"/>
      <dgm:spPr/>
    </dgm:pt>
    <dgm:pt modelId="{446D6EBC-EBCD-4518-BFBC-EADAEA8CFEC5}" type="pres">
      <dgm:prSet presAssocID="{7F67667B-1560-4441-B93F-AE40F6B4622A}" presName="bkgdShape" presStyleLbl="node1" presStyleIdx="4" presStyleCnt="7" custLinFactNeighborY="-204"/>
      <dgm:spPr/>
    </dgm:pt>
    <dgm:pt modelId="{80BF249F-6A3D-4114-B9EB-A610F2765383}" type="pres">
      <dgm:prSet presAssocID="{7F67667B-1560-4441-B93F-AE40F6B4622A}" presName="nodeTx" presStyleLbl="node1" presStyleIdx="4" presStyleCnt="7">
        <dgm:presLayoutVars>
          <dgm:bulletEnabled val="1"/>
        </dgm:presLayoutVars>
      </dgm:prSet>
      <dgm:spPr/>
    </dgm:pt>
    <dgm:pt modelId="{F8FA2F63-9D0D-4FEC-B433-A7D3C0B07228}" type="pres">
      <dgm:prSet presAssocID="{7F67667B-1560-4441-B93F-AE40F6B4622A}" presName="invisiNode" presStyleLbl="node1" presStyleIdx="4" presStyleCnt="7"/>
      <dgm:spPr/>
    </dgm:pt>
    <dgm:pt modelId="{4A4A38CB-2A24-49A1-9DDB-3D07BB6F04C8}" type="pres">
      <dgm:prSet presAssocID="{7F67667B-1560-4441-B93F-AE40F6B4622A}" presName="imagNode" presStyleLbl="fgImgPlace1" presStyleIdx="4" presStyleCnt="7" custLinFactNeighborY="-429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5C0B9F7D-1BEF-4D0B-87DD-59C7D3C52C52}" type="pres">
      <dgm:prSet presAssocID="{6A21BF78-D5CF-403F-AA80-8D4EB121EF06}" presName="sibTrans" presStyleLbl="sibTrans2D1" presStyleIdx="0" presStyleCnt="0"/>
      <dgm:spPr/>
    </dgm:pt>
    <dgm:pt modelId="{D1A8198A-9223-4D40-B19A-62BAD9BE696B}" type="pres">
      <dgm:prSet presAssocID="{0B6FFC81-E642-481F-8C5B-58DC88291B79}" presName="compNode" presStyleCnt="0"/>
      <dgm:spPr/>
    </dgm:pt>
    <dgm:pt modelId="{E82C8979-8C9F-4817-9A41-20632F0753E2}" type="pres">
      <dgm:prSet presAssocID="{0B6FFC81-E642-481F-8C5B-58DC88291B79}" presName="bkgdShape" presStyleLbl="node1" presStyleIdx="5" presStyleCnt="7" custLinFactNeighborY="-204"/>
      <dgm:spPr/>
    </dgm:pt>
    <dgm:pt modelId="{3640AF9E-84C2-455F-AC29-99CC8D44DFA3}" type="pres">
      <dgm:prSet presAssocID="{0B6FFC81-E642-481F-8C5B-58DC88291B79}" presName="nodeTx" presStyleLbl="node1" presStyleIdx="5" presStyleCnt="7">
        <dgm:presLayoutVars>
          <dgm:bulletEnabled val="1"/>
        </dgm:presLayoutVars>
      </dgm:prSet>
      <dgm:spPr/>
    </dgm:pt>
    <dgm:pt modelId="{93481286-F4BB-48F1-9F51-FB54387FE5D9}" type="pres">
      <dgm:prSet presAssocID="{0B6FFC81-E642-481F-8C5B-58DC88291B79}" presName="invisiNode" presStyleLbl="node1" presStyleIdx="5" presStyleCnt="7"/>
      <dgm:spPr/>
    </dgm:pt>
    <dgm:pt modelId="{47BD9FA8-37F0-4F7F-A521-60CE51133F79}" type="pres">
      <dgm:prSet presAssocID="{0B6FFC81-E642-481F-8C5B-58DC88291B79}" presName="imagNode" presStyleLbl="fgImgPlace1" presStyleIdx="5" presStyleCnt="7" custLinFactNeighborY="-429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</dgm:spPr>
    </dgm:pt>
    <dgm:pt modelId="{F5EC40BB-6C8D-4AB7-964E-A7A487DEB974}" type="pres">
      <dgm:prSet presAssocID="{1B824303-EF37-44D4-89D2-2DAFA20FB369}" presName="sibTrans" presStyleLbl="sibTrans2D1" presStyleIdx="0" presStyleCnt="0"/>
      <dgm:spPr/>
    </dgm:pt>
    <dgm:pt modelId="{76B70997-34DC-4AB3-96BD-4E9AF56B1F52}" type="pres">
      <dgm:prSet presAssocID="{076298EE-7545-4AF5-89A0-F7C2BFBE0504}" presName="compNode" presStyleCnt="0"/>
      <dgm:spPr/>
    </dgm:pt>
    <dgm:pt modelId="{F433B32A-BAF4-473B-868B-3D82443F6EBF}" type="pres">
      <dgm:prSet presAssocID="{076298EE-7545-4AF5-89A0-F7C2BFBE0504}" presName="bkgdShape" presStyleLbl="node1" presStyleIdx="6" presStyleCnt="7" custLinFactNeighborY="1836"/>
      <dgm:spPr/>
    </dgm:pt>
    <dgm:pt modelId="{A59C360E-690F-4658-A89A-35F813E5EE2A}" type="pres">
      <dgm:prSet presAssocID="{076298EE-7545-4AF5-89A0-F7C2BFBE0504}" presName="nodeTx" presStyleLbl="node1" presStyleIdx="6" presStyleCnt="7">
        <dgm:presLayoutVars>
          <dgm:bulletEnabled val="1"/>
        </dgm:presLayoutVars>
      </dgm:prSet>
      <dgm:spPr/>
    </dgm:pt>
    <dgm:pt modelId="{6F837FA2-942E-4DF6-8CC9-CF606038D461}" type="pres">
      <dgm:prSet presAssocID="{076298EE-7545-4AF5-89A0-F7C2BFBE0504}" presName="invisiNode" presStyleLbl="node1" presStyleIdx="6" presStyleCnt="7"/>
      <dgm:spPr/>
    </dgm:pt>
    <dgm:pt modelId="{6B263302-4EB6-4FAC-A120-CB4D0F2431FF}" type="pres">
      <dgm:prSet presAssocID="{076298EE-7545-4AF5-89A0-F7C2BFBE0504}" presName="imagNode" presStyleLbl="fgImgPlace1" presStyleIdx="6" presStyleCnt="7" custLinFactNeighborY="-429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218930C-260D-4FFC-A257-EAD371518E51}" type="presOf" srcId="{15161758-0F13-4DB3-BB1D-BCCA829FA52F}" destId="{0FCFC1EA-10CB-4648-85D8-745CA4A38F39}" srcOrd="0" destOrd="0" presId="urn:microsoft.com/office/officeart/2005/8/layout/hList7"/>
    <dgm:cxn modelId="{D86DF210-59C2-4EF8-8AAD-F8A680C81371}" type="presOf" srcId="{076298EE-7545-4AF5-89A0-F7C2BFBE0504}" destId="{F433B32A-BAF4-473B-868B-3D82443F6EBF}" srcOrd="0" destOrd="0" presId="urn:microsoft.com/office/officeart/2005/8/layout/hList7"/>
    <dgm:cxn modelId="{3DC1C812-8DAD-4D4C-86B8-3AA37AF87E96}" srcId="{9EC0E3CB-9D7F-4F16-87C9-C5A386F7B77A}" destId="{B5CA5411-54D8-4405-82A6-87E1ABBFF4BD}" srcOrd="3" destOrd="0" parTransId="{95D3C736-14CB-41E0-9D30-781820B0276B}" sibTransId="{6197754F-22EE-4604-A8C5-2AE39113D7BE}"/>
    <dgm:cxn modelId="{A2162C14-316D-4709-BDDC-D26701584539}" type="presOf" srcId="{638F91BE-DEA2-4803-94C5-96A1C4A4C9FB}" destId="{FF691C00-8493-46B1-8D0C-2B85064EA118}" srcOrd="0" destOrd="0" presId="urn:microsoft.com/office/officeart/2005/8/layout/hList7"/>
    <dgm:cxn modelId="{94033B1C-6499-416F-85E2-62ABD97B7508}" type="presOf" srcId="{EE26F6BF-8D14-4760-967E-867D50EFF087}" destId="{273E058B-BC13-459E-B0EB-57594B8A8B6A}" srcOrd="0" destOrd="0" presId="urn:microsoft.com/office/officeart/2005/8/layout/hList7"/>
    <dgm:cxn modelId="{D91D8B20-A81B-4FD5-9D72-E67BDB21600E}" type="presOf" srcId="{B5CA5411-54D8-4405-82A6-87E1ABBFF4BD}" destId="{459C2FBC-17C1-4AC9-A235-E36FFF48AD87}" srcOrd="0" destOrd="0" presId="urn:microsoft.com/office/officeart/2005/8/layout/hList7"/>
    <dgm:cxn modelId="{0D777529-5263-4E4B-9C76-DD15C7604193}" type="presOf" srcId="{0B6FFC81-E642-481F-8C5B-58DC88291B79}" destId="{E82C8979-8C9F-4817-9A41-20632F0753E2}" srcOrd="0" destOrd="0" presId="urn:microsoft.com/office/officeart/2005/8/layout/hList7"/>
    <dgm:cxn modelId="{4361F82E-148C-4CCA-B173-EA2A93C930C0}" type="presOf" srcId="{0B6FFC81-E642-481F-8C5B-58DC88291B79}" destId="{3640AF9E-84C2-455F-AC29-99CC8D44DFA3}" srcOrd="1" destOrd="0" presId="urn:microsoft.com/office/officeart/2005/8/layout/hList7"/>
    <dgm:cxn modelId="{FCB6AE35-3627-4484-85F0-CA42C723777F}" type="presOf" srcId="{076298EE-7545-4AF5-89A0-F7C2BFBE0504}" destId="{A59C360E-690F-4658-A89A-35F813E5EE2A}" srcOrd="1" destOrd="0" presId="urn:microsoft.com/office/officeart/2005/8/layout/hList7"/>
    <dgm:cxn modelId="{37D2DD3E-580C-4176-ACE1-CF7A13005821}" type="presOf" srcId="{A29695C3-CF7A-4BBD-A811-3D7A6A752E15}" destId="{F9DB18CA-5A53-4EF1-982A-DEAD7F21E0BC}" srcOrd="0" destOrd="0" presId="urn:microsoft.com/office/officeart/2005/8/layout/hList7"/>
    <dgm:cxn modelId="{F89BF15E-2E24-486B-8C96-D09C57D33C30}" type="presOf" srcId="{B5CA5411-54D8-4405-82A6-87E1ABBFF4BD}" destId="{BB4A55CE-FF15-4B80-9802-33377AADB0AE}" srcOrd="1" destOrd="0" presId="urn:microsoft.com/office/officeart/2005/8/layout/hList7"/>
    <dgm:cxn modelId="{5EC14666-0902-4CA0-8A90-1C75299E28A3}" type="presOf" srcId="{E2E0369D-9ED8-41F8-A416-527D33F0E043}" destId="{077F6019-EB43-45BC-98AD-481C45B64FB1}" srcOrd="1" destOrd="0" presId="urn:microsoft.com/office/officeart/2005/8/layout/hList7"/>
    <dgm:cxn modelId="{A544B467-7A4E-4370-B0B3-5D4B3505E59E}" type="presOf" srcId="{E2E0369D-9ED8-41F8-A416-527D33F0E043}" destId="{EE841D52-5C23-4BED-AAD5-1CBB3C066142}" srcOrd="0" destOrd="0" presId="urn:microsoft.com/office/officeart/2005/8/layout/hList7"/>
    <dgm:cxn modelId="{97CA6373-37CD-4EAB-81C2-2FA2974B93CE}" type="presOf" srcId="{9EC0E3CB-9D7F-4F16-87C9-C5A386F7B77A}" destId="{BC711C02-7EBA-4FFE-A60E-213F4C499EC4}" srcOrd="0" destOrd="0" presId="urn:microsoft.com/office/officeart/2005/8/layout/hList7"/>
    <dgm:cxn modelId="{B86BB775-04F4-488B-89B2-1594B7BA57DA}" type="presOf" srcId="{15161758-0F13-4DB3-BB1D-BCCA829FA52F}" destId="{7C602A72-3DD0-41AE-9145-D0540F802682}" srcOrd="1" destOrd="0" presId="urn:microsoft.com/office/officeart/2005/8/layout/hList7"/>
    <dgm:cxn modelId="{8A5C1F7B-723E-47B0-B28B-803C40BFEAA7}" srcId="{9EC0E3CB-9D7F-4F16-87C9-C5A386F7B77A}" destId="{0B6FFC81-E642-481F-8C5B-58DC88291B79}" srcOrd="5" destOrd="0" parTransId="{B2235EE6-C4A0-4850-BA79-9310A579687D}" sibTransId="{1B824303-EF37-44D4-89D2-2DAFA20FB369}"/>
    <dgm:cxn modelId="{EC83D996-B5B9-41F2-A8DB-8F0B9CCC00DE}" type="presOf" srcId="{6A21BF78-D5CF-403F-AA80-8D4EB121EF06}" destId="{5C0B9F7D-1BEF-4D0B-87DD-59C7D3C52C52}" srcOrd="0" destOrd="0" presId="urn:microsoft.com/office/officeart/2005/8/layout/hList7"/>
    <dgm:cxn modelId="{0598309C-FDAC-4252-ADCC-A55B5A971F59}" srcId="{9EC0E3CB-9D7F-4F16-87C9-C5A386F7B77A}" destId="{15161758-0F13-4DB3-BB1D-BCCA829FA52F}" srcOrd="2" destOrd="0" parTransId="{2C47116B-D762-4121-9BD6-EDF85CE4B2C7}" sibTransId="{638F91BE-DEA2-4803-94C5-96A1C4A4C9FB}"/>
    <dgm:cxn modelId="{0999DCBC-ACFB-40C6-9A5D-3877ADE7EBA1}" type="presOf" srcId="{32C29AE7-E1F8-41FC-BE49-D9C947847B8E}" destId="{56A70338-6163-4158-BA87-0BE99C82DFA3}" srcOrd="0" destOrd="0" presId="urn:microsoft.com/office/officeart/2005/8/layout/hList7"/>
    <dgm:cxn modelId="{26BBBFC0-B65E-46A1-BCE7-65570E4B1162}" type="presOf" srcId="{1B824303-EF37-44D4-89D2-2DAFA20FB369}" destId="{F5EC40BB-6C8D-4AB7-964E-A7A487DEB974}" srcOrd="0" destOrd="0" presId="urn:microsoft.com/office/officeart/2005/8/layout/hList7"/>
    <dgm:cxn modelId="{E84231C9-F56F-4FE6-97EC-7F368E1703B4}" srcId="{9EC0E3CB-9D7F-4F16-87C9-C5A386F7B77A}" destId="{E2E0369D-9ED8-41F8-A416-527D33F0E043}" srcOrd="1" destOrd="0" parTransId="{CEB4F7FB-3ACA-4B2B-AAE3-5A80520081A9}" sibTransId="{A29695C3-CF7A-4BBD-A811-3D7A6A752E15}"/>
    <dgm:cxn modelId="{6835A9D0-4CB1-44C5-B93D-E4158F3B5631}" type="presOf" srcId="{7F67667B-1560-4441-B93F-AE40F6B4622A}" destId="{80BF249F-6A3D-4114-B9EB-A610F2765383}" srcOrd="1" destOrd="0" presId="urn:microsoft.com/office/officeart/2005/8/layout/hList7"/>
    <dgm:cxn modelId="{F6C592D3-0588-44CC-889A-24BD9F407758}" srcId="{9EC0E3CB-9D7F-4F16-87C9-C5A386F7B77A}" destId="{076298EE-7545-4AF5-89A0-F7C2BFBE0504}" srcOrd="6" destOrd="0" parTransId="{666AF2A0-3CEC-4D17-A62E-EE8FE99666FF}" sibTransId="{8A07B0CE-47E8-49D3-8317-67C909522AFC}"/>
    <dgm:cxn modelId="{8F209ED3-1B2E-43C3-80D3-FD3CD84AFF87}" type="presOf" srcId="{7F67667B-1560-4441-B93F-AE40F6B4622A}" destId="{446D6EBC-EBCD-4518-BFBC-EADAEA8CFEC5}" srcOrd="0" destOrd="0" presId="urn:microsoft.com/office/officeart/2005/8/layout/hList7"/>
    <dgm:cxn modelId="{B9C3CAD6-AD61-4636-9E03-CF5BFDCB17F9}" srcId="{9EC0E3CB-9D7F-4F16-87C9-C5A386F7B77A}" destId="{EE26F6BF-8D14-4760-967E-867D50EFF087}" srcOrd="0" destOrd="0" parTransId="{F26F8962-C948-474B-A0D5-6C059510C429}" sibTransId="{32C29AE7-E1F8-41FC-BE49-D9C947847B8E}"/>
    <dgm:cxn modelId="{95E908EB-0079-4A2A-B44C-7A7458E62C53}" srcId="{9EC0E3CB-9D7F-4F16-87C9-C5A386F7B77A}" destId="{7F67667B-1560-4441-B93F-AE40F6B4622A}" srcOrd="4" destOrd="0" parTransId="{72F39053-6313-4EAA-8031-DBDE1CB25BF8}" sibTransId="{6A21BF78-D5CF-403F-AA80-8D4EB121EF06}"/>
    <dgm:cxn modelId="{CF700CF6-4C47-4A9A-A665-B71576F4D5B8}" type="presOf" srcId="{6197754F-22EE-4604-A8C5-2AE39113D7BE}" destId="{184630A9-C59A-44FB-B7CE-F76700BB9307}" srcOrd="0" destOrd="0" presId="urn:microsoft.com/office/officeart/2005/8/layout/hList7"/>
    <dgm:cxn modelId="{A81DAAF6-3E3D-45E4-970F-A11B9BC2EBED}" type="presOf" srcId="{EE26F6BF-8D14-4760-967E-867D50EFF087}" destId="{3A7A665D-D2F5-4A97-801A-0F62368895C8}" srcOrd="1" destOrd="0" presId="urn:microsoft.com/office/officeart/2005/8/layout/hList7"/>
    <dgm:cxn modelId="{BC1063B2-7FFD-4467-B4BA-54424F36B7F8}" type="presParOf" srcId="{BC711C02-7EBA-4FFE-A60E-213F4C499EC4}" destId="{3B7D001E-A962-44D1-A8D1-118E697D8420}" srcOrd="0" destOrd="0" presId="urn:microsoft.com/office/officeart/2005/8/layout/hList7"/>
    <dgm:cxn modelId="{4DE500CD-90C4-420D-B097-547BCC03A88B}" type="presParOf" srcId="{BC711C02-7EBA-4FFE-A60E-213F4C499EC4}" destId="{27BEF19C-B6F4-4724-AA79-CCDC325CC5A1}" srcOrd="1" destOrd="0" presId="urn:microsoft.com/office/officeart/2005/8/layout/hList7"/>
    <dgm:cxn modelId="{FC54A97F-57AB-4D7C-B053-F9820C0986A3}" type="presParOf" srcId="{27BEF19C-B6F4-4724-AA79-CCDC325CC5A1}" destId="{578827DC-03CE-4D2F-80C3-8ED17BBC0F91}" srcOrd="0" destOrd="0" presId="urn:microsoft.com/office/officeart/2005/8/layout/hList7"/>
    <dgm:cxn modelId="{88BEA464-29C8-45C3-904D-9569C0D6FAF7}" type="presParOf" srcId="{578827DC-03CE-4D2F-80C3-8ED17BBC0F91}" destId="{273E058B-BC13-459E-B0EB-57594B8A8B6A}" srcOrd="0" destOrd="0" presId="urn:microsoft.com/office/officeart/2005/8/layout/hList7"/>
    <dgm:cxn modelId="{1C2D46B0-8F5E-4A5B-8B0D-9ADCB22A8F49}" type="presParOf" srcId="{578827DC-03CE-4D2F-80C3-8ED17BBC0F91}" destId="{3A7A665D-D2F5-4A97-801A-0F62368895C8}" srcOrd="1" destOrd="0" presId="urn:microsoft.com/office/officeart/2005/8/layout/hList7"/>
    <dgm:cxn modelId="{B509988C-5C4B-4FA4-B5B9-62CD51429221}" type="presParOf" srcId="{578827DC-03CE-4D2F-80C3-8ED17BBC0F91}" destId="{D18B36DD-52A2-4357-9E75-D5035CA7B454}" srcOrd="2" destOrd="0" presId="urn:microsoft.com/office/officeart/2005/8/layout/hList7"/>
    <dgm:cxn modelId="{B598B66C-6CBD-4CB3-A333-26BC5B925C4A}" type="presParOf" srcId="{578827DC-03CE-4D2F-80C3-8ED17BBC0F91}" destId="{675A5B4A-83D5-4F53-8BE4-44F89A83C7B3}" srcOrd="3" destOrd="0" presId="urn:microsoft.com/office/officeart/2005/8/layout/hList7"/>
    <dgm:cxn modelId="{06C55A74-20EF-478A-88C8-A8C92416039E}" type="presParOf" srcId="{27BEF19C-B6F4-4724-AA79-CCDC325CC5A1}" destId="{56A70338-6163-4158-BA87-0BE99C82DFA3}" srcOrd="1" destOrd="0" presId="urn:microsoft.com/office/officeart/2005/8/layout/hList7"/>
    <dgm:cxn modelId="{904A861A-6DE4-4522-BFB2-3B24619F98A2}" type="presParOf" srcId="{27BEF19C-B6F4-4724-AA79-CCDC325CC5A1}" destId="{7775D411-833D-47C8-B920-F650A018F791}" srcOrd="2" destOrd="0" presId="urn:microsoft.com/office/officeart/2005/8/layout/hList7"/>
    <dgm:cxn modelId="{22AD8E01-6786-49FC-A637-58C6D379B033}" type="presParOf" srcId="{7775D411-833D-47C8-B920-F650A018F791}" destId="{EE841D52-5C23-4BED-AAD5-1CBB3C066142}" srcOrd="0" destOrd="0" presId="urn:microsoft.com/office/officeart/2005/8/layout/hList7"/>
    <dgm:cxn modelId="{AE441DAA-4C89-4FD9-89A2-01B3A5E025BE}" type="presParOf" srcId="{7775D411-833D-47C8-B920-F650A018F791}" destId="{077F6019-EB43-45BC-98AD-481C45B64FB1}" srcOrd="1" destOrd="0" presId="urn:microsoft.com/office/officeart/2005/8/layout/hList7"/>
    <dgm:cxn modelId="{D1D78304-69BD-42C2-B739-AD6D4319E688}" type="presParOf" srcId="{7775D411-833D-47C8-B920-F650A018F791}" destId="{911F0BD1-0EB8-45B2-BFFE-1E5B83D32F90}" srcOrd="2" destOrd="0" presId="urn:microsoft.com/office/officeart/2005/8/layout/hList7"/>
    <dgm:cxn modelId="{6D5D3172-D1AE-4764-84F1-044E7B6DC132}" type="presParOf" srcId="{7775D411-833D-47C8-B920-F650A018F791}" destId="{EACCAA1C-FC86-4F80-BAB8-3ACC0703BE95}" srcOrd="3" destOrd="0" presId="urn:microsoft.com/office/officeart/2005/8/layout/hList7"/>
    <dgm:cxn modelId="{084FD1AB-4AFB-4672-943A-FED87B99F662}" type="presParOf" srcId="{27BEF19C-B6F4-4724-AA79-CCDC325CC5A1}" destId="{F9DB18CA-5A53-4EF1-982A-DEAD7F21E0BC}" srcOrd="3" destOrd="0" presId="urn:microsoft.com/office/officeart/2005/8/layout/hList7"/>
    <dgm:cxn modelId="{4BEA5959-C93F-4267-B141-E66ACEC43805}" type="presParOf" srcId="{27BEF19C-B6F4-4724-AA79-CCDC325CC5A1}" destId="{E36664DF-FE06-4A6B-A1A8-D3709EA49EDB}" srcOrd="4" destOrd="0" presId="urn:microsoft.com/office/officeart/2005/8/layout/hList7"/>
    <dgm:cxn modelId="{B03A51C5-CB3D-47A3-B4C5-F9F13053C876}" type="presParOf" srcId="{E36664DF-FE06-4A6B-A1A8-D3709EA49EDB}" destId="{0FCFC1EA-10CB-4648-85D8-745CA4A38F39}" srcOrd="0" destOrd="0" presId="urn:microsoft.com/office/officeart/2005/8/layout/hList7"/>
    <dgm:cxn modelId="{732F7F31-C647-44AA-B1CE-3528867165A1}" type="presParOf" srcId="{E36664DF-FE06-4A6B-A1A8-D3709EA49EDB}" destId="{7C602A72-3DD0-41AE-9145-D0540F802682}" srcOrd="1" destOrd="0" presId="urn:microsoft.com/office/officeart/2005/8/layout/hList7"/>
    <dgm:cxn modelId="{E7A669AF-FC93-41B3-9CC2-3D4FE531F748}" type="presParOf" srcId="{E36664DF-FE06-4A6B-A1A8-D3709EA49EDB}" destId="{B5582CED-5409-438A-966B-C835B3C5CECF}" srcOrd="2" destOrd="0" presId="urn:microsoft.com/office/officeart/2005/8/layout/hList7"/>
    <dgm:cxn modelId="{91B6D520-7250-4301-9B7C-35A7CD4B1F91}" type="presParOf" srcId="{E36664DF-FE06-4A6B-A1A8-D3709EA49EDB}" destId="{1CAFE103-1A95-4810-9DBB-F35485C59EF6}" srcOrd="3" destOrd="0" presId="urn:microsoft.com/office/officeart/2005/8/layout/hList7"/>
    <dgm:cxn modelId="{5C9D5BC8-0CA1-4C70-A43E-5F07F3A91800}" type="presParOf" srcId="{27BEF19C-B6F4-4724-AA79-CCDC325CC5A1}" destId="{FF691C00-8493-46B1-8D0C-2B85064EA118}" srcOrd="5" destOrd="0" presId="urn:microsoft.com/office/officeart/2005/8/layout/hList7"/>
    <dgm:cxn modelId="{C614A65F-15AB-4DBB-8FEA-1BF1FCB7FD98}" type="presParOf" srcId="{27BEF19C-B6F4-4724-AA79-CCDC325CC5A1}" destId="{2C57456F-197A-476C-BA56-60551D8AB975}" srcOrd="6" destOrd="0" presId="urn:microsoft.com/office/officeart/2005/8/layout/hList7"/>
    <dgm:cxn modelId="{0F697EB7-B779-4AC0-A640-B2820B5297BE}" type="presParOf" srcId="{2C57456F-197A-476C-BA56-60551D8AB975}" destId="{459C2FBC-17C1-4AC9-A235-E36FFF48AD87}" srcOrd="0" destOrd="0" presId="urn:microsoft.com/office/officeart/2005/8/layout/hList7"/>
    <dgm:cxn modelId="{E4B4B33C-51EB-46CF-8336-444AAB446E71}" type="presParOf" srcId="{2C57456F-197A-476C-BA56-60551D8AB975}" destId="{BB4A55CE-FF15-4B80-9802-33377AADB0AE}" srcOrd="1" destOrd="0" presId="urn:microsoft.com/office/officeart/2005/8/layout/hList7"/>
    <dgm:cxn modelId="{1B24D860-B28D-4D9F-8CC3-4DAE94F8848F}" type="presParOf" srcId="{2C57456F-197A-476C-BA56-60551D8AB975}" destId="{3E6BB0B0-0D03-4D46-A564-05746A75D9C3}" srcOrd="2" destOrd="0" presId="urn:microsoft.com/office/officeart/2005/8/layout/hList7"/>
    <dgm:cxn modelId="{F8B9A7AA-1618-41EE-8AF6-78CB05149ED1}" type="presParOf" srcId="{2C57456F-197A-476C-BA56-60551D8AB975}" destId="{34EC04C9-C0D5-494D-BCB7-A22F702CC129}" srcOrd="3" destOrd="0" presId="urn:microsoft.com/office/officeart/2005/8/layout/hList7"/>
    <dgm:cxn modelId="{59644C08-B13A-4939-A786-562DCAC07242}" type="presParOf" srcId="{27BEF19C-B6F4-4724-AA79-CCDC325CC5A1}" destId="{184630A9-C59A-44FB-B7CE-F76700BB9307}" srcOrd="7" destOrd="0" presId="urn:microsoft.com/office/officeart/2005/8/layout/hList7"/>
    <dgm:cxn modelId="{BA74D960-E344-469C-AE6F-DABCEB6DF1D7}" type="presParOf" srcId="{27BEF19C-B6F4-4724-AA79-CCDC325CC5A1}" destId="{79441253-1765-45CB-8369-022E3C6A964D}" srcOrd="8" destOrd="0" presId="urn:microsoft.com/office/officeart/2005/8/layout/hList7"/>
    <dgm:cxn modelId="{12D74680-B0BE-486A-A991-1E484A45E847}" type="presParOf" srcId="{79441253-1765-45CB-8369-022E3C6A964D}" destId="{446D6EBC-EBCD-4518-BFBC-EADAEA8CFEC5}" srcOrd="0" destOrd="0" presId="urn:microsoft.com/office/officeart/2005/8/layout/hList7"/>
    <dgm:cxn modelId="{015BBCA6-84ED-44FF-9607-835C0F2B3D3F}" type="presParOf" srcId="{79441253-1765-45CB-8369-022E3C6A964D}" destId="{80BF249F-6A3D-4114-B9EB-A610F2765383}" srcOrd="1" destOrd="0" presId="urn:microsoft.com/office/officeart/2005/8/layout/hList7"/>
    <dgm:cxn modelId="{DF57F031-1622-4A1B-BA16-82F7A33CE92C}" type="presParOf" srcId="{79441253-1765-45CB-8369-022E3C6A964D}" destId="{F8FA2F63-9D0D-4FEC-B433-A7D3C0B07228}" srcOrd="2" destOrd="0" presId="urn:microsoft.com/office/officeart/2005/8/layout/hList7"/>
    <dgm:cxn modelId="{B79DF9E4-326B-40C6-9C21-626A75473A73}" type="presParOf" srcId="{79441253-1765-45CB-8369-022E3C6A964D}" destId="{4A4A38CB-2A24-49A1-9DDB-3D07BB6F04C8}" srcOrd="3" destOrd="0" presId="urn:microsoft.com/office/officeart/2005/8/layout/hList7"/>
    <dgm:cxn modelId="{98306F9F-CC39-4B1A-A0E6-B37F1F1CBD88}" type="presParOf" srcId="{27BEF19C-B6F4-4724-AA79-CCDC325CC5A1}" destId="{5C0B9F7D-1BEF-4D0B-87DD-59C7D3C52C52}" srcOrd="9" destOrd="0" presId="urn:microsoft.com/office/officeart/2005/8/layout/hList7"/>
    <dgm:cxn modelId="{EEC480D2-6EFB-417E-9DE1-FE10484DF9BF}" type="presParOf" srcId="{27BEF19C-B6F4-4724-AA79-CCDC325CC5A1}" destId="{D1A8198A-9223-4D40-B19A-62BAD9BE696B}" srcOrd="10" destOrd="0" presId="urn:microsoft.com/office/officeart/2005/8/layout/hList7"/>
    <dgm:cxn modelId="{AA827C31-366F-4BB0-9EBA-1F5E266FED06}" type="presParOf" srcId="{D1A8198A-9223-4D40-B19A-62BAD9BE696B}" destId="{E82C8979-8C9F-4817-9A41-20632F0753E2}" srcOrd="0" destOrd="0" presId="urn:microsoft.com/office/officeart/2005/8/layout/hList7"/>
    <dgm:cxn modelId="{4E5B8C0C-A787-4E5F-AED7-F6DCBF3227F9}" type="presParOf" srcId="{D1A8198A-9223-4D40-B19A-62BAD9BE696B}" destId="{3640AF9E-84C2-455F-AC29-99CC8D44DFA3}" srcOrd="1" destOrd="0" presId="urn:microsoft.com/office/officeart/2005/8/layout/hList7"/>
    <dgm:cxn modelId="{975C6812-0F1E-47EC-976C-940EF95D7CC4}" type="presParOf" srcId="{D1A8198A-9223-4D40-B19A-62BAD9BE696B}" destId="{93481286-F4BB-48F1-9F51-FB54387FE5D9}" srcOrd="2" destOrd="0" presId="urn:microsoft.com/office/officeart/2005/8/layout/hList7"/>
    <dgm:cxn modelId="{87822396-D4B0-4783-87C8-C7DDC52191B1}" type="presParOf" srcId="{D1A8198A-9223-4D40-B19A-62BAD9BE696B}" destId="{47BD9FA8-37F0-4F7F-A521-60CE51133F79}" srcOrd="3" destOrd="0" presId="urn:microsoft.com/office/officeart/2005/8/layout/hList7"/>
    <dgm:cxn modelId="{9ABEDCF6-23F7-470D-BFCF-F1257F332C95}" type="presParOf" srcId="{27BEF19C-B6F4-4724-AA79-CCDC325CC5A1}" destId="{F5EC40BB-6C8D-4AB7-964E-A7A487DEB974}" srcOrd="11" destOrd="0" presId="urn:microsoft.com/office/officeart/2005/8/layout/hList7"/>
    <dgm:cxn modelId="{642146D7-EB6B-449B-9245-EFA0C7E8BD7F}" type="presParOf" srcId="{27BEF19C-B6F4-4724-AA79-CCDC325CC5A1}" destId="{76B70997-34DC-4AB3-96BD-4E9AF56B1F52}" srcOrd="12" destOrd="0" presId="urn:microsoft.com/office/officeart/2005/8/layout/hList7"/>
    <dgm:cxn modelId="{88599A45-4F84-454D-AF9E-DDF59691E45D}" type="presParOf" srcId="{76B70997-34DC-4AB3-96BD-4E9AF56B1F52}" destId="{F433B32A-BAF4-473B-868B-3D82443F6EBF}" srcOrd="0" destOrd="0" presId="urn:microsoft.com/office/officeart/2005/8/layout/hList7"/>
    <dgm:cxn modelId="{60007167-1F20-4F64-BC32-A6E582B51B05}" type="presParOf" srcId="{76B70997-34DC-4AB3-96BD-4E9AF56B1F52}" destId="{A59C360E-690F-4658-A89A-35F813E5EE2A}" srcOrd="1" destOrd="0" presId="urn:microsoft.com/office/officeart/2005/8/layout/hList7"/>
    <dgm:cxn modelId="{9568689B-A99C-44EA-8245-5ECBAD74A9DD}" type="presParOf" srcId="{76B70997-34DC-4AB3-96BD-4E9AF56B1F52}" destId="{6F837FA2-942E-4DF6-8CC9-CF606038D461}" srcOrd="2" destOrd="0" presId="urn:microsoft.com/office/officeart/2005/8/layout/hList7"/>
    <dgm:cxn modelId="{57E838AA-BDC9-4533-9D76-1764FEA87028}" type="presParOf" srcId="{76B70997-34DC-4AB3-96BD-4E9AF56B1F52}" destId="{6B263302-4EB6-4FAC-A120-CB4D0F2431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C0CAD-98F2-46EB-AB7D-10525DAE6D78}" type="doc">
      <dgm:prSet loTypeId="urn:microsoft.com/office/officeart/2008/layout/VerticalAccentList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ACB0A26-EED6-4BAC-A4AE-5425E081D712}">
      <dgm:prSet phldrT="[Text]"/>
      <dgm:spPr/>
      <dgm:t>
        <a:bodyPr/>
        <a:lstStyle/>
        <a:p>
          <a:r>
            <a:rPr lang="en-US" b="1" dirty="0"/>
            <a:t>Monitor (Monthly)</a:t>
          </a:r>
        </a:p>
      </dgm:t>
    </dgm:pt>
    <dgm:pt modelId="{058F94E0-EE36-457D-8602-1347107A7280}" type="parTrans" cxnId="{5AAD5463-DD4B-4E15-8035-FECA998C3B1D}">
      <dgm:prSet/>
      <dgm:spPr/>
      <dgm:t>
        <a:bodyPr/>
        <a:lstStyle/>
        <a:p>
          <a:endParaRPr lang="en-US"/>
        </a:p>
      </dgm:t>
    </dgm:pt>
    <dgm:pt modelId="{5ED2E94D-4358-472E-962B-D844F0F87C05}" type="sibTrans" cxnId="{5AAD5463-DD4B-4E15-8035-FECA998C3B1D}">
      <dgm:prSet/>
      <dgm:spPr/>
      <dgm:t>
        <a:bodyPr/>
        <a:lstStyle/>
        <a:p>
          <a:endParaRPr lang="en-US"/>
        </a:p>
      </dgm:t>
    </dgm:pt>
    <dgm:pt modelId="{0614A3BC-0857-4D30-B40D-75287D525E14}">
      <dgm:prSet phldrT="[Text]"/>
      <dgm:spPr/>
      <dgm:t>
        <a:bodyPr/>
        <a:lstStyle/>
        <a:p>
          <a:r>
            <a:rPr lang="en-US" dirty="0"/>
            <a:t>Analyze and cancel requisitions no longer needed</a:t>
          </a:r>
        </a:p>
        <a:p>
          <a:r>
            <a:rPr lang="en-US" dirty="0"/>
            <a:t>Analyze and identify POs to be closed (Field)</a:t>
          </a:r>
        </a:p>
      </dgm:t>
    </dgm:pt>
    <dgm:pt modelId="{8EDBDD13-7258-4E11-AC31-228EA1466AF1}" type="parTrans" cxnId="{B2100885-4D4A-4A83-80E7-1EBDE1AEEE36}">
      <dgm:prSet/>
      <dgm:spPr/>
      <dgm:t>
        <a:bodyPr/>
        <a:lstStyle/>
        <a:p>
          <a:endParaRPr lang="en-US"/>
        </a:p>
      </dgm:t>
    </dgm:pt>
    <dgm:pt modelId="{15CD28E3-1CEA-466A-82A2-5CA07303AC44}" type="sibTrans" cxnId="{B2100885-4D4A-4A83-80E7-1EBDE1AEEE36}">
      <dgm:prSet/>
      <dgm:spPr/>
      <dgm:t>
        <a:bodyPr/>
        <a:lstStyle/>
        <a:p>
          <a:endParaRPr lang="en-US"/>
        </a:p>
      </dgm:t>
    </dgm:pt>
    <dgm:pt modelId="{76DB07BD-24EE-4E16-93E0-4FC0940FF53F}">
      <dgm:prSet phldrT="[Text]"/>
      <dgm:spPr/>
      <dgm:t>
        <a:bodyPr/>
        <a:lstStyle/>
        <a:p>
          <a:r>
            <a:rPr lang="en-US" dirty="0"/>
            <a:t>Close eligible POs (DPGCA)</a:t>
          </a:r>
        </a:p>
      </dgm:t>
    </dgm:pt>
    <dgm:pt modelId="{47FCEC91-5876-428B-B276-C66C13D3C797}" type="parTrans" cxnId="{56A88AA3-97FE-42C6-B013-E1D10EEBFE3C}">
      <dgm:prSet/>
      <dgm:spPr/>
      <dgm:t>
        <a:bodyPr/>
        <a:lstStyle/>
        <a:p>
          <a:endParaRPr lang="en-US"/>
        </a:p>
      </dgm:t>
    </dgm:pt>
    <dgm:pt modelId="{3BC1766D-72A4-440A-823F-ABD0A97F12B5}" type="sibTrans" cxnId="{56A88AA3-97FE-42C6-B013-E1D10EEBFE3C}">
      <dgm:prSet/>
      <dgm:spPr/>
      <dgm:t>
        <a:bodyPr/>
        <a:lstStyle/>
        <a:p>
          <a:endParaRPr lang="en-US"/>
        </a:p>
      </dgm:t>
    </dgm:pt>
    <dgm:pt modelId="{7E77589F-71D8-4572-B410-DBBA03323F49}">
      <dgm:prSet phldrT="[Text]"/>
      <dgm:spPr/>
      <dgm:t>
        <a:bodyPr/>
        <a:lstStyle/>
        <a:p>
          <a:r>
            <a:rPr lang="en-US" b="1" dirty="0"/>
            <a:t>Close (Monthly / Year End)</a:t>
          </a:r>
        </a:p>
      </dgm:t>
    </dgm:pt>
    <dgm:pt modelId="{313B7429-C4C1-4E7A-90AE-885A363B375E}" type="parTrans" cxnId="{E66D2C75-85D1-4CD9-8CC3-6FC1A501E069}">
      <dgm:prSet/>
      <dgm:spPr/>
      <dgm:t>
        <a:bodyPr/>
        <a:lstStyle/>
        <a:p>
          <a:endParaRPr lang="en-US"/>
        </a:p>
      </dgm:t>
    </dgm:pt>
    <dgm:pt modelId="{33A28490-055F-4D9E-AA36-D8462A52A916}" type="sibTrans" cxnId="{E66D2C75-85D1-4CD9-8CC3-6FC1A501E069}">
      <dgm:prSet/>
      <dgm:spPr/>
      <dgm:t>
        <a:bodyPr/>
        <a:lstStyle/>
        <a:p>
          <a:endParaRPr lang="en-US"/>
        </a:p>
      </dgm:t>
    </dgm:pt>
    <dgm:pt modelId="{50633AE9-8042-4572-B095-E4992B4D7C98}">
      <dgm:prSet phldrT="[Text]"/>
      <dgm:spPr/>
      <dgm:t>
        <a:bodyPr/>
        <a:lstStyle/>
        <a:p>
          <a:r>
            <a:rPr lang="en-US" dirty="0"/>
            <a:t>Close ALL POs (except DBF Encumbered POs)</a:t>
          </a:r>
        </a:p>
      </dgm:t>
    </dgm:pt>
    <dgm:pt modelId="{2750F5C2-401F-45EB-847B-52D924B2A079}" type="parTrans" cxnId="{B3A79DEA-2774-4874-8F55-0A7AA14F6EDC}">
      <dgm:prSet/>
      <dgm:spPr/>
      <dgm:t>
        <a:bodyPr/>
        <a:lstStyle/>
        <a:p>
          <a:endParaRPr lang="en-US"/>
        </a:p>
      </dgm:t>
    </dgm:pt>
    <dgm:pt modelId="{74F76794-1B3C-477C-86A8-5A6D301FE576}" type="sibTrans" cxnId="{B3A79DEA-2774-4874-8F55-0A7AA14F6EDC}">
      <dgm:prSet/>
      <dgm:spPr/>
      <dgm:t>
        <a:bodyPr/>
        <a:lstStyle/>
        <a:p>
          <a:endParaRPr lang="en-US"/>
        </a:p>
      </dgm:t>
    </dgm:pt>
    <dgm:pt modelId="{CA63178D-9112-47B8-BF32-7618F7B667BB}">
      <dgm:prSet phldrT="[Text]"/>
      <dgm:spPr/>
      <dgm:t>
        <a:bodyPr/>
        <a:lstStyle/>
        <a:p>
          <a:r>
            <a:rPr lang="en-US" dirty="0"/>
            <a:t>New POs to be issued for the remainder of contract period (POs that cross Fiscal Years)</a:t>
          </a:r>
        </a:p>
      </dgm:t>
    </dgm:pt>
    <dgm:pt modelId="{7A8AF41D-1D7E-426D-B9CA-809B4BBAD0CE}" type="parTrans" cxnId="{7F5EA964-01E4-4CA6-ACA6-B4B89DFD4926}">
      <dgm:prSet/>
      <dgm:spPr/>
      <dgm:t>
        <a:bodyPr/>
        <a:lstStyle/>
        <a:p>
          <a:endParaRPr lang="en-US"/>
        </a:p>
      </dgm:t>
    </dgm:pt>
    <dgm:pt modelId="{6D6F29F1-4A4F-487C-BF49-B469BBE523FE}" type="sibTrans" cxnId="{7F5EA964-01E4-4CA6-ACA6-B4B89DFD4926}">
      <dgm:prSet/>
      <dgm:spPr/>
      <dgm:t>
        <a:bodyPr/>
        <a:lstStyle/>
        <a:p>
          <a:endParaRPr lang="en-US"/>
        </a:p>
      </dgm:t>
    </dgm:pt>
    <dgm:pt modelId="{4A6A76A7-0A53-4E7F-8053-3566DE09870C}">
      <dgm:prSet phldrT="[Text]"/>
      <dgm:spPr/>
      <dgm:t>
        <a:bodyPr/>
        <a:lstStyle/>
        <a:p>
          <a:r>
            <a:rPr lang="en-US" b="1" dirty="0"/>
            <a:t>Create (Year End)</a:t>
          </a:r>
        </a:p>
      </dgm:t>
    </dgm:pt>
    <dgm:pt modelId="{8FD000DF-2840-454F-82B5-AEC3DEF1E868}" type="parTrans" cxnId="{2C8DF6E2-62AA-481A-B737-3241BC88902A}">
      <dgm:prSet/>
      <dgm:spPr/>
      <dgm:t>
        <a:bodyPr/>
        <a:lstStyle/>
        <a:p>
          <a:endParaRPr lang="en-US"/>
        </a:p>
      </dgm:t>
    </dgm:pt>
    <dgm:pt modelId="{9714549D-0F0D-41C9-ADE7-091392537042}" type="sibTrans" cxnId="{2C8DF6E2-62AA-481A-B737-3241BC88902A}">
      <dgm:prSet/>
      <dgm:spPr/>
      <dgm:t>
        <a:bodyPr/>
        <a:lstStyle/>
        <a:p>
          <a:endParaRPr lang="en-US"/>
        </a:p>
      </dgm:t>
    </dgm:pt>
    <dgm:pt modelId="{2215CA76-A7CD-460F-9FDA-01340C81FE13}">
      <dgm:prSet phldrT="[Text]"/>
      <dgm:spPr/>
      <dgm:t>
        <a:bodyPr/>
        <a:lstStyle/>
        <a:p>
          <a:r>
            <a:rPr lang="en-US" dirty="0"/>
            <a:t>Create and Submit new Reqs for POs with services beyond the Fiscal Year (6/30)</a:t>
          </a:r>
        </a:p>
      </dgm:t>
    </dgm:pt>
    <dgm:pt modelId="{F05A24A7-A858-4588-B336-DF86C80D1D42}" type="parTrans" cxnId="{2BFBC79E-982E-487E-A1C5-07D154F43CF5}">
      <dgm:prSet/>
      <dgm:spPr/>
      <dgm:t>
        <a:bodyPr/>
        <a:lstStyle/>
        <a:p>
          <a:endParaRPr lang="en-US"/>
        </a:p>
      </dgm:t>
    </dgm:pt>
    <dgm:pt modelId="{EBD33C7E-3AAF-483A-82AD-A1DDA268DE2A}" type="sibTrans" cxnId="{2BFBC79E-982E-487E-A1C5-07D154F43CF5}">
      <dgm:prSet/>
      <dgm:spPr/>
      <dgm:t>
        <a:bodyPr/>
        <a:lstStyle/>
        <a:p>
          <a:endParaRPr lang="en-US"/>
        </a:p>
      </dgm:t>
    </dgm:pt>
    <dgm:pt modelId="{80523BCE-D987-4C99-AB95-2E9C0B1D09A7}">
      <dgm:prSet phldrT="[Text]"/>
      <dgm:spPr/>
      <dgm:t>
        <a:bodyPr/>
        <a:lstStyle/>
        <a:p>
          <a:r>
            <a:rPr lang="en-US" dirty="0"/>
            <a:t>No prior year POs entered after Fiscal Year End</a:t>
          </a:r>
        </a:p>
      </dgm:t>
    </dgm:pt>
    <dgm:pt modelId="{C04548DF-18F1-4FE5-9758-F638C40D0C8E}" type="parTrans" cxnId="{A14C722C-0DB4-4FC2-9A42-6D6F4FCDC549}">
      <dgm:prSet/>
      <dgm:spPr/>
      <dgm:t>
        <a:bodyPr/>
        <a:lstStyle/>
        <a:p>
          <a:endParaRPr lang="en-US"/>
        </a:p>
      </dgm:t>
    </dgm:pt>
    <dgm:pt modelId="{1D6E11DD-BBB5-493E-98F9-88A4448AAA38}" type="sibTrans" cxnId="{A14C722C-0DB4-4FC2-9A42-6D6F4FCDC549}">
      <dgm:prSet/>
      <dgm:spPr/>
      <dgm:t>
        <a:bodyPr/>
        <a:lstStyle/>
        <a:p>
          <a:endParaRPr lang="en-US"/>
        </a:p>
      </dgm:t>
    </dgm:pt>
    <dgm:pt modelId="{8F605FA2-E003-44FD-9E9A-9558D77FF334}" type="pres">
      <dgm:prSet presAssocID="{243C0CAD-98F2-46EB-AB7D-10525DAE6D78}" presName="Name0" presStyleCnt="0">
        <dgm:presLayoutVars>
          <dgm:chMax/>
          <dgm:chPref/>
          <dgm:dir/>
        </dgm:presLayoutVars>
      </dgm:prSet>
      <dgm:spPr/>
    </dgm:pt>
    <dgm:pt modelId="{0BE2CBD7-05AD-4FE5-9EE6-89305AD512FD}" type="pres">
      <dgm:prSet presAssocID="{DACB0A26-EED6-4BAC-A4AE-5425E081D712}" presName="parenttextcomposite" presStyleCnt="0"/>
      <dgm:spPr/>
    </dgm:pt>
    <dgm:pt modelId="{0EFAECBB-414F-4628-B8F4-62538B63613D}" type="pres">
      <dgm:prSet presAssocID="{DACB0A26-EED6-4BAC-A4AE-5425E081D71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81D7BEC0-A2E3-49B4-9D38-5B680A1CF6B0}" type="pres">
      <dgm:prSet presAssocID="{DACB0A26-EED6-4BAC-A4AE-5425E081D712}" presName="composite" presStyleCnt="0"/>
      <dgm:spPr/>
    </dgm:pt>
    <dgm:pt modelId="{3F6EBFAC-63F7-44F0-A0CE-BD0355B3FCCC}" type="pres">
      <dgm:prSet presAssocID="{DACB0A26-EED6-4BAC-A4AE-5425E081D712}" presName="chevron1" presStyleLbl="alignNode1" presStyleIdx="0" presStyleCnt="21"/>
      <dgm:spPr/>
    </dgm:pt>
    <dgm:pt modelId="{840976CF-E3DD-4378-A99F-0D072AA85131}" type="pres">
      <dgm:prSet presAssocID="{DACB0A26-EED6-4BAC-A4AE-5425E081D712}" presName="chevron2" presStyleLbl="alignNode1" presStyleIdx="1" presStyleCnt="21"/>
      <dgm:spPr/>
    </dgm:pt>
    <dgm:pt modelId="{CB59CA3F-91AB-4C84-816A-C523C3E9E80F}" type="pres">
      <dgm:prSet presAssocID="{DACB0A26-EED6-4BAC-A4AE-5425E081D712}" presName="chevron3" presStyleLbl="alignNode1" presStyleIdx="2" presStyleCnt="21"/>
      <dgm:spPr/>
    </dgm:pt>
    <dgm:pt modelId="{0B36C36C-AD99-4FA8-8935-03502DC2A88C}" type="pres">
      <dgm:prSet presAssocID="{DACB0A26-EED6-4BAC-A4AE-5425E081D712}" presName="chevron4" presStyleLbl="alignNode1" presStyleIdx="3" presStyleCnt="21"/>
      <dgm:spPr/>
    </dgm:pt>
    <dgm:pt modelId="{ADA0917D-F28E-4DED-B123-EA3D107C410A}" type="pres">
      <dgm:prSet presAssocID="{DACB0A26-EED6-4BAC-A4AE-5425E081D712}" presName="chevron5" presStyleLbl="alignNode1" presStyleIdx="4" presStyleCnt="21"/>
      <dgm:spPr/>
    </dgm:pt>
    <dgm:pt modelId="{A595401F-08F1-4059-BCF8-2DA495D251FA}" type="pres">
      <dgm:prSet presAssocID="{DACB0A26-EED6-4BAC-A4AE-5425E081D712}" presName="chevron6" presStyleLbl="alignNode1" presStyleIdx="5" presStyleCnt="21"/>
      <dgm:spPr/>
    </dgm:pt>
    <dgm:pt modelId="{45578DA6-5E62-4C99-97CE-A2CF8D82366F}" type="pres">
      <dgm:prSet presAssocID="{DACB0A26-EED6-4BAC-A4AE-5425E081D712}" presName="chevron7" presStyleLbl="alignNode1" presStyleIdx="6" presStyleCnt="21"/>
      <dgm:spPr/>
    </dgm:pt>
    <dgm:pt modelId="{3214BFF5-9050-4E71-BFB5-2E707A6A07E3}" type="pres">
      <dgm:prSet presAssocID="{DACB0A26-EED6-4BAC-A4AE-5425E081D71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2F40F-A39C-4CAA-93AD-E54313C6F948}" type="pres">
      <dgm:prSet presAssocID="{5ED2E94D-4358-472E-962B-D844F0F87C05}" presName="sibTrans" presStyleCnt="0"/>
      <dgm:spPr/>
    </dgm:pt>
    <dgm:pt modelId="{A375743E-05F8-4C81-9414-4D8D0CEF9B6F}" type="pres">
      <dgm:prSet presAssocID="{7E77589F-71D8-4572-B410-DBBA03323F49}" presName="parenttextcomposite" presStyleCnt="0"/>
      <dgm:spPr/>
    </dgm:pt>
    <dgm:pt modelId="{8E97965A-6034-4744-80FA-13B37B9761B1}" type="pres">
      <dgm:prSet presAssocID="{7E77589F-71D8-4572-B410-DBBA03323F49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CC408A0F-D950-4BF0-A3BA-62BB470261A3}" type="pres">
      <dgm:prSet presAssocID="{7E77589F-71D8-4572-B410-DBBA03323F49}" presName="composite" presStyleCnt="0"/>
      <dgm:spPr/>
    </dgm:pt>
    <dgm:pt modelId="{08CB00D8-82D9-4C2A-854B-0C6C775FAFC8}" type="pres">
      <dgm:prSet presAssocID="{7E77589F-71D8-4572-B410-DBBA03323F49}" presName="chevron1" presStyleLbl="alignNode1" presStyleIdx="7" presStyleCnt="21"/>
      <dgm:spPr/>
    </dgm:pt>
    <dgm:pt modelId="{744ED69A-64C3-4C33-BE0E-E8AFFBD0572B}" type="pres">
      <dgm:prSet presAssocID="{7E77589F-71D8-4572-B410-DBBA03323F49}" presName="chevron2" presStyleLbl="alignNode1" presStyleIdx="8" presStyleCnt="21"/>
      <dgm:spPr/>
    </dgm:pt>
    <dgm:pt modelId="{D388C8D5-35F6-46EE-8614-FD863430F4BF}" type="pres">
      <dgm:prSet presAssocID="{7E77589F-71D8-4572-B410-DBBA03323F49}" presName="chevron3" presStyleLbl="alignNode1" presStyleIdx="9" presStyleCnt="21"/>
      <dgm:spPr/>
    </dgm:pt>
    <dgm:pt modelId="{E67FBB2D-EC2B-4416-8C19-A157C18ECCEC}" type="pres">
      <dgm:prSet presAssocID="{7E77589F-71D8-4572-B410-DBBA03323F49}" presName="chevron4" presStyleLbl="alignNode1" presStyleIdx="10" presStyleCnt="21"/>
      <dgm:spPr/>
    </dgm:pt>
    <dgm:pt modelId="{5D724BF8-1F67-4B98-B8E0-0ABB5F944E9B}" type="pres">
      <dgm:prSet presAssocID="{7E77589F-71D8-4572-B410-DBBA03323F49}" presName="chevron5" presStyleLbl="alignNode1" presStyleIdx="11" presStyleCnt="21"/>
      <dgm:spPr/>
    </dgm:pt>
    <dgm:pt modelId="{27ADCF62-07BA-4754-9207-F7ED06D984C5}" type="pres">
      <dgm:prSet presAssocID="{7E77589F-71D8-4572-B410-DBBA03323F49}" presName="chevron6" presStyleLbl="alignNode1" presStyleIdx="12" presStyleCnt="21"/>
      <dgm:spPr/>
    </dgm:pt>
    <dgm:pt modelId="{DCC01B07-DF79-4BB7-86F8-2E695A1C6415}" type="pres">
      <dgm:prSet presAssocID="{7E77589F-71D8-4572-B410-DBBA03323F49}" presName="chevron7" presStyleLbl="alignNode1" presStyleIdx="13" presStyleCnt="21"/>
      <dgm:spPr/>
    </dgm:pt>
    <dgm:pt modelId="{BD68BFB7-91E0-4789-94EB-79CD6046251D}" type="pres">
      <dgm:prSet presAssocID="{7E77589F-71D8-4572-B410-DBBA03323F4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D6DC28B3-682B-45F8-A829-A020EF37F57E}" type="pres">
      <dgm:prSet presAssocID="{33A28490-055F-4D9E-AA36-D8462A52A916}" presName="sibTrans" presStyleCnt="0"/>
      <dgm:spPr/>
    </dgm:pt>
    <dgm:pt modelId="{030DCEDA-AAE1-4EC4-81ED-4AF25D71A0CD}" type="pres">
      <dgm:prSet presAssocID="{4A6A76A7-0A53-4E7F-8053-3566DE09870C}" presName="parenttextcomposite" presStyleCnt="0"/>
      <dgm:spPr/>
    </dgm:pt>
    <dgm:pt modelId="{25FE0CA3-B5FE-415D-B165-15D01A225920}" type="pres">
      <dgm:prSet presAssocID="{4A6A76A7-0A53-4E7F-8053-3566DE09870C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0E3FD9FE-C267-446B-88A9-D96ABDAECA4F}" type="pres">
      <dgm:prSet presAssocID="{4A6A76A7-0A53-4E7F-8053-3566DE09870C}" presName="composite" presStyleCnt="0"/>
      <dgm:spPr/>
    </dgm:pt>
    <dgm:pt modelId="{DC364936-ABC1-4286-82BC-BDA4CBF6A8B0}" type="pres">
      <dgm:prSet presAssocID="{4A6A76A7-0A53-4E7F-8053-3566DE09870C}" presName="chevron1" presStyleLbl="alignNode1" presStyleIdx="14" presStyleCnt="21"/>
      <dgm:spPr/>
    </dgm:pt>
    <dgm:pt modelId="{F22907DA-C6EF-4B70-B923-667FF13BDF5C}" type="pres">
      <dgm:prSet presAssocID="{4A6A76A7-0A53-4E7F-8053-3566DE09870C}" presName="chevron2" presStyleLbl="alignNode1" presStyleIdx="15" presStyleCnt="21"/>
      <dgm:spPr/>
    </dgm:pt>
    <dgm:pt modelId="{FE99E334-BEBA-488F-AF75-1F84BA7B1926}" type="pres">
      <dgm:prSet presAssocID="{4A6A76A7-0A53-4E7F-8053-3566DE09870C}" presName="chevron3" presStyleLbl="alignNode1" presStyleIdx="16" presStyleCnt="21"/>
      <dgm:spPr/>
    </dgm:pt>
    <dgm:pt modelId="{20FA5429-3C59-4267-BCBC-B9179B6A3C20}" type="pres">
      <dgm:prSet presAssocID="{4A6A76A7-0A53-4E7F-8053-3566DE09870C}" presName="chevron4" presStyleLbl="alignNode1" presStyleIdx="17" presStyleCnt="21"/>
      <dgm:spPr/>
    </dgm:pt>
    <dgm:pt modelId="{5B3896F8-4A23-4853-B64F-45DE968BB010}" type="pres">
      <dgm:prSet presAssocID="{4A6A76A7-0A53-4E7F-8053-3566DE09870C}" presName="chevron5" presStyleLbl="alignNode1" presStyleIdx="18" presStyleCnt="21"/>
      <dgm:spPr/>
    </dgm:pt>
    <dgm:pt modelId="{54B65C4A-3E82-4410-BDA3-7C39D785E599}" type="pres">
      <dgm:prSet presAssocID="{4A6A76A7-0A53-4E7F-8053-3566DE09870C}" presName="chevron6" presStyleLbl="alignNode1" presStyleIdx="19" presStyleCnt="21"/>
      <dgm:spPr/>
    </dgm:pt>
    <dgm:pt modelId="{669F47EB-034F-4E8D-8F3C-5ABB50CD585C}" type="pres">
      <dgm:prSet presAssocID="{4A6A76A7-0A53-4E7F-8053-3566DE09870C}" presName="chevron7" presStyleLbl="alignNode1" presStyleIdx="20" presStyleCnt="21"/>
      <dgm:spPr/>
    </dgm:pt>
    <dgm:pt modelId="{71B191CD-2792-4E69-9654-9C10947196A7}" type="pres">
      <dgm:prSet presAssocID="{4A6A76A7-0A53-4E7F-8053-3566DE09870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142B0803-1E2C-46C4-91E5-BF9BF3F96152}" type="presOf" srcId="{7E77589F-71D8-4572-B410-DBBA03323F49}" destId="{8E97965A-6034-4744-80FA-13B37B9761B1}" srcOrd="0" destOrd="0" presId="urn:microsoft.com/office/officeart/2008/layout/VerticalAccentList"/>
    <dgm:cxn modelId="{D99D6712-5161-43AC-A701-19C8792472E7}" type="presOf" srcId="{76DB07BD-24EE-4E16-93E0-4FC0940FF53F}" destId="{3214BFF5-9050-4E71-BFB5-2E707A6A07E3}" srcOrd="0" destOrd="1" presId="urn:microsoft.com/office/officeart/2008/layout/VerticalAccentList"/>
    <dgm:cxn modelId="{57D2171B-822C-4B72-99F2-27DD513E59FA}" type="presOf" srcId="{2215CA76-A7CD-460F-9FDA-01340C81FE13}" destId="{71B191CD-2792-4E69-9654-9C10947196A7}" srcOrd="0" destOrd="0" presId="urn:microsoft.com/office/officeart/2008/layout/VerticalAccentList"/>
    <dgm:cxn modelId="{A14C722C-0DB4-4FC2-9A42-6D6F4FCDC549}" srcId="{4A6A76A7-0A53-4E7F-8053-3566DE09870C}" destId="{80523BCE-D987-4C99-AB95-2E9C0B1D09A7}" srcOrd="1" destOrd="0" parTransId="{C04548DF-18F1-4FE5-9758-F638C40D0C8E}" sibTransId="{1D6E11DD-BBB5-493E-98F9-88A4448AAA38}"/>
    <dgm:cxn modelId="{5C65943B-4662-4B76-8EDF-D124388AA32F}" type="presOf" srcId="{50633AE9-8042-4572-B095-E4992B4D7C98}" destId="{BD68BFB7-91E0-4789-94EB-79CD6046251D}" srcOrd="0" destOrd="0" presId="urn:microsoft.com/office/officeart/2008/layout/VerticalAccentList"/>
    <dgm:cxn modelId="{5AAD5463-DD4B-4E15-8035-FECA998C3B1D}" srcId="{243C0CAD-98F2-46EB-AB7D-10525DAE6D78}" destId="{DACB0A26-EED6-4BAC-A4AE-5425E081D712}" srcOrd="0" destOrd="0" parTransId="{058F94E0-EE36-457D-8602-1347107A7280}" sibTransId="{5ED2E94D-4358-472E-962B-D844F0F87C05}"/>
    <dgm:cxn modelId="{7F5EA964-01E4-4CA6-ACA6-B4B89DFD4926}" srcId="{7E77589F-71D8-4572-B410-DBBA03323F49}" destId="{CA63178D-9112-47B8-BF32-7618F7B667BB}" srcOrd="1" destOrd="0" parTransId="{7A8AF41D-1D7E-426D-B9CA-809B4BBAD0CE}" sibTransId="{6D6F29F1-4A4F-487C-BF49-B469BBE523FE}"/>
    <dgm:cxn modelId="{E524AB4D-1CBA-4FC5-A4C2-56E60EC027D3}" type="presOf" srcId="{4A6A76A7-0A53-4E7F-8053-3566DE09870C}" destId="{25FE0CA3-B5FE-415D-B165-15D01A225920}" srcOrd="0" destOrd="0" presId="urn:microsoft.com/office/officeart/2008/layout/VerticalAccentList"/>
    <dgm:cxn modelId="{52D9D04E-B425-4C20-84DC-46AFE32107F8}" type="presOf" srcId="{243C0CAD-98F2-46EB-AB7D-10525DAE6D78}" destId="{8F605FA2-E003-44FD-9E9A-9558D77FF334}" srcOrd="0" destOrd="0" presId="urn:microsoft.com/office/officeart/2008/layout/VerticalAccentList"/>
    <dgm:cxn modelId="{E66D2C75-85D1-4CD9-8CC3-6FC1A501E069}" srcId="{243C0CAD-98F2-46EB-AB7D-10525DAE6D78}" destId="{7E77589F-71D8-4572-B410-DBBA03323F49}" srcOrd="1" destOrd="0" parTransId="{313B7429-C4C1-4E7A-90AE-885A363B375E}" sibTransId="{33A28490-055F-4D9E-AA36-D8462A52A916}"/>
    <dgm:cxn modelId="{B2100885-4D4A-4A83-80E7-1EBDE1AEEE36}" srcId="{DACB0A26-EED6-4BAC-A4AE-5425E081D712}" destId="{0614A3BC-0857-4D30-B40D-75287D525E14}" srcOrd="0" destOrd="0" parTransId="{8EDBDD13-7258-4E11-AC31-228EA1466AF1}" sibTransId="{15CD28E3-1CEA-466A-82A2-5CA07303AC44}"/>
    <dgm:cxn modelId="{2BFBC79E-982E-487E-A1C5-07D154F43CF5}" srcId="{4A6A76A7-0A53-4E7F-8053-3566DE09870C}" destId="{2215CA76-A7CD-460F-9FDA-01340C81FE13}" srcOrd="0" destOrd="0" parTransId="{F05A24A7-A858-4588-B336-DF86C80D1D42}" sibTransId="{EBD33C7E-3AAF-483A-82AD-A1DDA268DE2A}"/>
    <dgm:cxn modelId="{56A88AA3-97FE-42C6-B013-E1D10EEBFE3C}" srcId="{DACB0A26-EED6-4BAC-A4AE-5425E081D712}" destId="{76DB07BD-24EE-4E16-93E0-4FC0940FF53F}" srcOrd="1" destOrd="0" parTransId="{47FCEC91-5876-428B-B276-C66C13D3C797}" sibTransId="{3BC1766D-72A4-440A-823F-ABD0A97F12B5}"/>
    <dgm:cxn modelId="{2C8DF6E2-62AA-481A-B737-3241BC88902A}" srcId="{243C0CAD-98F2-46EB-AB7D-10525DAE6D78}" destId="{4A6A76A7-0A53-4E7F-8053-3566DE09870C}" srcOrd="2" destOrd="0" parTransId="{8FD000DF-2840-454F-82B5-AEC3DEF1E868}" sibTransId="{9714549D-0F0D-41C9-ADE7-091392537042}"/>
    <dgm:cxn modelId="{DBFAF1E7-1E76-460C-A6F1-41CB0AD147D3}" type="presOf" srcId="{80523BCE-D987-4C99-AB95-2E9C0B1D09A7}" destId="{71B191CD-2792-4E69-9654-9C10947196A7}" srcOrd="0" destOrd="1" presId="urn:microsoft.com/office/officeart/2008/layout/VerticalAccentList"/>
    <dgm:cxn modelId="{B3A79DEA-2774-4874-8F55-0A7AA14F6EDC}" srcId="{7E77589F-71D8-4572-B410-DBBA03323F49}" destId="{50633AE9-8042-4572-B095-E4992B4D7C98}" srcOrd="0" destOrd="0" parTransId="{2750F5C2-401F-45EB-847B-52D924B2A079}" sibTransId="{74F76794-1B3C-477C-86A8-5A6D301FE576}"/>
    <dgm:cxn modelId="{FCF2A1EB-C6D0-44B5-ABDB-291541BB8E13}" type="presOf" srcId="{0614A3BC-0857-4D30-B40D-75287D525E14}" destId="{3214BFF5-9050-4E71-BFB5-2E707A6A07E3}" srcOrd="0" destOrd="0" presId="urn:microsoft.com/office/officeart/2008/layout/VerticalAccentList"/>
    <dgm:cxn modelId="{D193FAEE-3842-44C8-8024-45150B2E5840}" type="presOf" srcId="{CA63178D-9112-47B8-BF32-7618F7B667BB}" destId="{BD68BFB7-91E0-4789-94EB-79CD6046251D}" srcOrd="0" destOrd="1" presId="urn:microsoft.com/office/officeart/2008/layout/VerticalAccentList"/>
    <dgm:cxn modelId="{5BD0B2F5-D3E0-40E0-A9D2-8EB0939E9BBA}" type="presOf" srcId="{DACB0A26-EED6-4BAC-A4AE-5425E081D712}" destId="{0EFAECBB-414F-4628-B8F4-62538B63613D}" srcOrd="0" destOrd="0" presId="urn:microsoft.com/office/officeart/2008/layout/VerticalAccentList"/>
    <dgm:cxn modelId="{A3874FA2-74E6-465C-8B13-10E4FB59A564}" type="presParOf" srcId="{8F605FA2-E003-44FD-9E9A-9558D77FF334}" destId="{0BE2CBD7-05AD-4FE5-9EE6-89305AD512FD}" srcOrd="0" destOrd="0" presId="urn:microsoft.com/office/officeart/2008/layout/VerticalAccentList"/>
    <dgm:cxn modelId="{7DD139C6-B149-4117-878F-6F2252C10B59}" type="presParOf" srcId="{0BE2CBD7-05AD-4FE5-9EE6-89305AD512FD}" destId="{0EFAECBB-414F-4628-B8F4-62538B63613D}" srcOrd="0" destOrd="0" presId="urn:microsoft.com/office/officeart/2008/layout/VerticalAccentList"/>
    <dgm:cxn modelId="{20773CE2-E51F-4747-B462-7F8191539551}" type="presParOf" srcId="{8F605FA2-E003-44FD-9E9A-9558D77FF334}" destId="{81D7BEC0-A2E3-49B4-9D38-5B680A1CF6B0}" srcOrd="1" destOrd="0" presId="urn:microsoft.com/office/officeart/2008/layout/VerticalAccentList"/>
    <dgm:cxn modelId="{3B1DBCDD-F74D-4228-B242-3D6C9042AB9E}" type="presParOf" srcId="{81D7BEC0-A2E3-49B4-9D38-5B680A1CF6B0}" destId="{3F6EBFAC-63F7-44F0-A0CE-BD0355B3FCCC}" srcOrd="0" destOrd="0" presId="urn:microsoft.com/office/officeart/2008/layout/VerticalAccentList"/>
    <dgm:cxn modelId="{BADAD763-E07B-4688-A88B-C1497F231A66}" type="presParOf" srcId="{81D7BEC0-A2E3-49B4-9D38-5B680A1CF6B0}" destId="{840976CF-E3DD-4378-A99F-0D072AA85131}" srcOrd="1" destOrd="0" presId="urn:microsoft.com/office/officeart/2008/layout/VerticalAccentList"/>
    <dgm:cxn modelId="{AC04A59B-A565-47F8-BAA1-E4DB48D7C393}" type="presParOf" srcId="{81D7BEC0-A2E3-49B4-9D38-5B680A1CF6B0}" destId="{CB59CA3F-91AB-4C84-816A-C523C3E9E80F}" srcOrd="2" destOrd="0" presId="urn:microsoft.com/office/officeart/2008/layout/VerticalAccentList"/>
    <dgm:cxn modelId="{B322CD39-D9AC-4856-910D-FCA75FC7CC76}" type="presParOf" srcId="{81D7BEC0-A2E3-49B4-9D38-5B680A1CF6B0}" destId="{0B36C36C-AD99-4FA8-8935-03502DC2A88C}" srcOrd="3" destOrd="0" presId="urn:microsoft.com/office/officeart/2008/layout/VerticalAccentList"/>
    <dgm:cxn modelId="{D307CFA5-87E0-4AC3-B752-293DFC028EF4}" type="presParOf" srcId="{81D7BEC0-A2E3-49B4-9D38-5B680A1CF6B0}" destId="{ADA0917D-F28E-4DED-B123-EA3D107C410A}" srcOrd="4" destOrd="0" presId="urn:microsoft.com/office/officeart/2008/layout/VerticalAccentList"/>
    <dgm:cxn modelId="{A6486506-F6AF-444C-9218-E47991B96D02}" type="presParOf" srcId="{81D7BEC0-A2E3-49B4-9D38-5B680A1CF6B0}" destId="{A595401F-08F1-4059-BCF8-2DA495D251FA}" srcOrd="5" destOrd="0" presId="urn:microsoft.com/office/officeart/2008/layout/VerticalAccentList"/>
    <dgm:cxn modelId="{4577BCA1-F24C-4377-B64F-922F57AFD27E}" type="presParOf" srcId="{81D7BEC0-A2E3-49B4-9D38-5B680A1CF6B0}" destId="{45578DA6-5E62-4C99-97CE-A2CF8D82366F}" srcOrd="6" destOrd="0" presId="urn:microsoft.com/office/officeart/2008/layout/VerticalAccentList"/>
    <dgm:cxn modelId="{7E925E42-73D2-4666-9A2D-15A40DDA4AC0}" type="presParOf" srcId="{81D7BEC0-A2E3-49B4-9D38-5B680A1CF6B0}" destId="{3214BFF5-9050-4E71-BFB5-2E707A6A07E3}" srcOrd="7" destOrd="0" presId="urn:microsoft.com/office/officeart/2008/layout/VerticalAccentList"/>
    <dgm:cxn modelId="{79BD6DA9-614C-4271-8C49-C9370B3CB098}" type="presParOf" srcId="{8F605FA2-E003-44FD-9E9A-9558D77FF334}" destId="{4262F40F-A39C-4CAA-93AD-E54313C6F948}" srcOrd="2" destOrd="0" presId="urn:microsoft.com/office/officeart/2008/layout/VerticalAccentList"/>
    <dgm:cxn modelId="{EE303E21-9FC5-440C-9ECC-7EC44F9B1BB1}" type="presParOf" srcId="{8F605FA2-E003-44FD-9E9A-9558D77FF334}" destId="{A375743E-05F8-4C81-9414-4D8D0CEF9B6F}" srcOrd="3" destOrd="0" presId="urn:microsoft.com/office/officeart/2008/layout/VerticalAccentList"/>
    <dgm:cxn modelId="{7815F525-C1B4-4F7E-A970-58EA6FAB33BC}" type="presParOf" srcId="{A375743E-05F8-4C81-9414-4D8D0CEF9B6F}" destId="{8E97965A-6034-4744-80FA-13B37B9761B1}" srcOrd="0" destOrd="0" presId="urn:microsoft.com/office/officeart/2008/layout/VerticalAccentList"/>
    <dgm:cxn modelId="{F2EBED9A-AB0D-4F6C-9CF8-195F4E66CC3E}" type="presParOf" srcId="{8F605FA2-E003-44FD-9E9A-9558D77FF334}" destId="{CC408A0F-D950-4BF0-A3BA-62BB470261A3}" srcOrd="4" destOrd="0" presId="urn:microsoft.com/office/officeart/2008/layout/VerticalAccentList"/>
    <dgm:cxn modelId="{7E8DE64A-94F6-4881-85E4-C9AE76784CE6}" type="presParOf" srcId="{CC408A0F-D950-4BF0-A3BA-62BB470261A3}" destId="{08CB00D8-82D9-4C2A-854B-0C6C775FAFC8}" srcOrd="0" destOrd="0" presId="urn:microsoft.com/office/officeart/2008/layout/VerticalAccentList"/>
    <dgm:cxn modelId="{E247D78C-86AB-4C69-92C8-78F7C123247A}" type="presParOf" srcId="{CC408A0F-D950-4BF0-A3BA-62BB470261A3}" destId="{744ED69A-64C3-4C33-BE0E-E8AFFBD0572B}" srcOrd="1" destOrd="0" presId="urn:microsoft.com/office/officeart/2008/layout/VerticalAccentList"/>
    <dgm:cxn modelId="{5082311E-F989-4475-A4F3-4826FE84C2DB}" type="presParOf" srcId="{CC408A0F-D950-4BF0-A3BA-62BB470261A3}" destId="{D388C8D5-35F6-46EE-8614-FD863430F4BF}" srcOrd="2" destOrd="0" presId="urn:microsoft.com/office/officeart/2008/layout/VerticalAccentList"/>
    <dgm:cxn modelId="{87AD9A5A-147C-468E-B959-583F3BBBC1B5}" type="presParOf" srcId="{CC408A0F-D950-4BF0-A3BA-62BB470261A3}" destId="{E67FBB2D-EC2B-4416-8C19-A157C18ECCEC}" srcOrd="3" destOrd="0" presId="urn:microsoft.com/office/officeart/2008/layout/VerticalAccentList"/>
    <dgm:cxn modelId="{A67B7356-CFD1-4DD3-A836-F050E84A824C}" type="presParOf" srcId="{CC408A0F-D950-4BF0-A3BA-62BB470261A3}" destId="{5D724BF8-1F67-4B98-B8E0-0ABB5F944E9B}" srcOrd="4" destOrd="0" presId="urn:microsoft.com/office/officeart/2008/layout/VerticalAccentList"/>
    <dgm:cxn modelId="{876FE4ED-3CBE-4180-BC78-B0EAEA9ECA67}" type="presParOf" srcId="{CC408A0F-D950-4BF0-A3BA-62BB470261A3}" destId="{27ADCF62-07BA-4754-9207-F7ED06D984C5}" srcOrd="5" destOrd="0" presId="urn:microsoft.com/office/officeart/2008/layout/VerticalAccentList"/>
    <dgm:cxn modelId="{E71A7F1D-9BE2-40B2-ABE7-C1465802E112}" type="presParOf" srcId="{CC408A0F-D950-4BF0-A3BA-62BB470261A3}" destId="{DCC01B07-DF79-4BB7-86F8-2E695A1C6415}" srcOrd="6" destOrd="0" presId="urn:microsoft.com/office/officeart/2008/layout/VerticalAccentList"/>
    <dgm:cxn modelId="{52B28A8F-925C-45DB-AD29-29CCB24F5963}" type="presParOf" srcId="{CC408A0F-D950-4BF0-A3BA-62BB470261A3}" destId="{BD68BFB7-91E0-4789-94EB-79CD6046251D}" srcOrd="7" destOrd="0" presId="urn:microsoft.com/office/officeart/2008/layout/VerticalAccentList"/>
    <dgm:cxn modelId="{D2C0576D-7883-48C4-9E97-28E5558ACA29}" type="presParOf" srcId="{8F605FA2-E003-44FD-9E9A-9558D77FF334}" destId="{D6DC28B3-682B-45F8-A829-A020EF37F57E}" srcOrd="5" destOrd="0" presId="urn:microsoft.com/office/officeart/2008/layout/VerticalAccentList"/>
    <dgm:cxn modelId="{A39CA097-C970-4565-867A-4F13EA2DB913}" type="presParOf" srcId="{8F605FA2-E003-44FD-9E9A-9558D77FF334}" destId="{030DCEDA-AAE1-4EC4-81ED-4AF25D71A0CD}" srcOrd="6" destOrd="0" presId="urn:microsoft.com/office/officeart/2008/layout/VerticalAccentList"/>
    <dgm:cxn modelId="{2126E2E0-1986-4DF9-9055-02A9AF33E350}" type="presParOf" srcId="{030DCEDA-AAE1-4EC4-81ED-4AF25D71A0CD}" destId="{25FE0CA3-B5FE-415D-B165-15D01A225920}" srcOrd="0" destOrd="0" presId="urn:microsoft.com/office/officeart/2008/layout/VerticalAccentList"/>
    <dgm:cxn modelId="{AAF1B39F-2096-40BC-9AF3-63BA9FD10516}" type="presParOf" srcId="{8F605FA2-E003-44FD-9E9A-9558D77FF334}" destId="{0E3FD9FE-C267-446B-88A9-D96ABDAECA4F}" srcOrd="7" destOrd="0" presId="urn:microsoft.com/office/officeart/2008/layout/VerticalAccentList"/>
    <dgm:cxn modelId="{FDD8D110-0D44-4550-9112-C392002F50F1}" type="presParOf" srcId="{0E3FD9FE-C267-446B-88A9-D96ABDAECA4F}" destId="{DC364936-ABC1-4286-82BC-BDA4CBF6A8B0}" srcOrd="0" destOrd="0" presId="urn:microsoft.com/office/officeart/2008/layout/VerticalAccentList"/>
    <dgm:cxn modelId="{65835A19-1BCF-4C03-A823-412BDD933B5D}" type="presParOf" srcId="{0E3FD9FE-C267-446B-88A9-D96ABDAECA4F}" destId="{F22907DA-C6EF-4B70-B923-667FF13BDF5C}" srcOrd="1" destOrd="0" presId="urn:microsoft.com/office/officeart/2008/layout/VerticalAccentList"/>
    <dgm:cxn modelId="{0FCB1F3D-576D-46C8-A76C-C3C67FB6E981}" type="presParOf" srcId="{0E3FD9FE-C267-446B-88A9-D96ABDAECA4F}" destId="{FE99E334-BEBA-488F-AF75-1F84BA7B1926}" srcOrd="2" destOrd="0" presId="urn:microsoft.com/office/officeart/2008/layout/VerticalAccentList"/>
    <dgm:cxn modelId="{6AE82EC0-554E-4DCB-8ADB-394C2BE472A5}" type="presParOf" srcId="{0E3FD9FE-C267-446B-88A9-D96ABDAECA4F}" destId="{20FA5429-3C59-4267-BCBC-B9179B6A3C20}" srcOrd="3" destOrd="0" presId="urn:microsoft.com/office/officeart/2008/layout/VerticalAccentList"/>
    <dgm:cxn modelId="{FE245411-DDEF-4526-A8A9-A6839D020858}" type="presParOf" srcId="{0E3FD9FE-C267-446B-88A9-D96ABDAECA4F}" destId="{5B3896F8-4A23-4853-B64F-45DE968BB010}" srcOrd="4" destOrd="0" presId="urn:microsoft.com/office/officeart/2008/layout/VerticalAccentList"/>
    <dgm:cxn modelId="{14FF944C-96F0-4D7B-94FA-8BE8AC8FA092}" type="presParOf" srcId="{0E3FD9FE-C267-446B-88A9-D96ABDAECA4F}" destId="{54B65C4A-3E82-4410-BDA3-7C39D785E599}" srcOrd="5" destOrd="0" presId="urn:microsoft.com/office/officeart/2008/layout/VerticalAccentList"/>
    <dgm:cxn modelId="{26467166-B4C6-48F0-8AA1-2B427C97071B}" type="presParOf" srcId="{0E3FD9FE-C267-446B-88A9-D96ABDAECA4F}" destId="{669F47EB-034F-4E8D-8F3C-5ABB50CD585C}" srcOrd="6" destOrd="0" presId="urn:microsoft.com/office/officeart/2008/layout/VerticalAccentList"/>
    <dgm:cxn modelId="{6590FB02-CF10-4DBE-B8A5-6BCF7021EB3D}" type="presParOf" srcId="{0E3FD9FE-C267-446B-88A9-D96ABDAECA4F}" destId="{71B191CD-2792-4E69-9654-9C10947196A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E058B-BC13-459E-B0EB-57594B8A8B6A}">
      <dsp:nvSpPr>
        <dsp:cNvPr id="0" name=""/>
        <dsp:cNvSpPr/>
      </dsp:nvSpPr>
      <dsp:spPr>
        <a:xfrm>
          <a:off x="3510" y="0"/>
          <a:ext cx="1177044" cy="448259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00099"/>
              </a:solidFill>
            </a:rPr>
            <a:t>Requisition</a:t>
          </a:r>
        </a:p>
      </dsp:txBody>
      <dsp:txXfrm>
        <a:off x="3510" y="1793036"/>
        <a:ext cx="1177044" cy="1793036"/>
      </dsp:txXfrm>
    </dsp:sp>
    <dsp:sp modelId="{675A5B4A-83D5-4F53-8BE4-44F89A83C7B3}">
      <dsp:nvSpPr>
        <dsp:cNvPr id="0" name=""/>
        <dsp:cNvSpPr/>
      </dsp:nvSpPr>
      <dsp:spPr>
        <a:xfrm>
          <a:off x="38821" y="204903"/>
          <a:ext cx="1106421" cy="14927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841D52-5C23-4BED-AAD5-1CBB3C066142}">
      <dsp:nvSpPr>
        <dsp:cNvPr id="0" name=""/>
        <dsp:cNvSpPr/>
      </dsp:nvSpPr>
      <dsp:spPr>
        <a:xfrm>
          <a:off x="1215866" y="0"/>
          <a:ext cx="1177044" cy="448259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66584"/>
            <a:satOff val="17499"/>
            <a:lumOff val="100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00099"/>
              </a:solidFill>
            </a:rPr>
            <a:t>Purchase Order (PO)</a:t>
          </a:r>
        </a:p>
      </dsp:txBody>
      <dsp:txXfrm>
        <a:off x="1215866" y="1793036"/>
        <a:ext cx="1177044" cy="1793036"/>
      </dsp:txXfrm>
    </dsp:sp>
    <dsp:sp modelId="{EACCAA1C-FC86-4F80-BAB8-3ACC0703BE95}">
      <dsp:nvSpPr>
        <dsp:cNvPr id="0" name=""/>
        <dsp:cNvSpPr/>
      </dsp:nvSpPr>
      <dsp:spPr>
        <a:xfrm>
          <a:off x="1251177" y="204903"/>
          <a:ext cx="1106421" cy="14927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CFC1EA-10CB-4648-85D8-745CA4A38F39}">
      <dsp:nvSpPr>
        <dsp:cNvPr id="0" name=""/>
        <dsp:cNvSpPr/>
      </dsp:nvSpPr>
      <dsp:spPr>
        <a:xfrm>
          <a:off x="2428222" y="0"/>
          <a:ext cx="1177044" cy="448259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33168"/>
            <a:satOff val="34998"/>
            <a:lumOff val="200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00099"/>
              </a:solidFill>
            </a:rPr>
            <a:t>Approval/ Dispatch</a:t>
          </a:r>
        </a:p>
      </dsp:txBody>
      <dsp:txXfrm>
        <a:off x="2428222" y="1793036"/>
        <a:ext cx="1177044" cy="1793036"/>
      </dsp:txXfrm>
    </dsp:sp>
    <dsp:sp modelId="{1CAFE103-1A95-4810-9DBB-F35485C59EF6}">
      <dsp:nvSpPr>
        <dsp:cNvPr id="0" name=""/>
        <dsp:cNvSpPr/>
      </dsp:nvSpPr>
      <dsp:spPr>
        <a:xfrm>
          <a:off x="2463533" y="204903"/>
          <a:ext cx="1106421" cy="14927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9C2FBC-17C1-4AC9-A235-E36FFF48AD87}">
      <dsp:nvSpPr>
        <dsp:cNvPr id="0" name=""/>
        <dsp:cNvSpPr/>
      </dsp:nvSpPr>
      <dsp:spPr>
        <a:xfrm>
          <a:off x="3640577" y="0"/>
          <a:ext cx="1177044" cy="448259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99753"/>
            <a:satOff val="52497"/>
            <a:lumOff val="300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00099"/>
              </a:solidFill>
            </a:rPr>
            <a:t>Receiving</a:t>
          </a:r>
        </a:p>
      </dsp:txBody>
      <dsp:txXfrm>
        <a:off x="3640577" y="1793036"/>
        <a:ext cx="1177044" cy="1793036"/>
      </dsp:txXfrm>
    </dsp:sp>
    <dsp:sp modelId="{34EC04C9-C0D5-494D-BCB7-A22F702CC129}">
      <dsp:nvSpPr>
        <dsp:cNvPr id="0" name=""/>
        <dsp:cNvSpPr/>
      </dsp:nvSpPr>
      <dsp:spPr>
        <a:xfrm>
          <a:off x="3675889" y="204903"/>
          <a:ext cx="1106421" cy="14927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D6EBC-EBCD-4518-BFBC-EADAEA8CFEC5}">
      <dsp:nvSpPr>
        <dsp:cNvPr id="0" name=""/>
        <dsp:cNvSpPr/>
      </dsp:nvSpPr>
      <dsp:spPr>
        <a:xfrm>
          <a:off x="4852933" y="0"/>
          <a:ext cx="1177044" cy="448259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99753"/>
            <a:satOff val="52497"/>
            <a:lumOff val="300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00099"/>
              </a:solidFill>
            </a:rPr>
            <a:t>Voucher</a:t>
          </a:r>
        </a:p>
      </dsp:txBody>
      <dsp:txXfrm>
        <a:off x="4852933" y="1793036"/>
        <a:ext cx="1177044" cy="1793036"/>
      </dsp:txXfrm>
    </dsp:sp>
    <dsp:sp modelId="{4A4A38CB-2A24-49A1-9DDB-3D07BB6F04C8}">
      <dsp:nvSpPr>
        <dsp:cNvPr id="0" name=""/>
        <dsp:cNvSpPr/>
      </dsp:nvSpPr>
      <dsp:spPr>
        <a:xfrm>
          <a:off x="4888244" y="204903"/>
          <a:ext cx="1106421" cy="149270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2C8979-8C9F-4817-9A41-20632F0753E2}">
      <dsp:nvSpPr>
        <dsp:cNvPr id="0" name=""/>
        <dsp:cNvSpPr/>
      </dsp:nvSpPr>
      <dsp:spPr>
        <a:xfrm>
          <a:off x="6065289" y="0"/>
          <a:ext cx="1177044" cy="448259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33168"/>
            <a:satOff val="34998"/>
            <a:lumOff val="200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00099"/>
              </a:solidFill>
            </a:rPr>
            <a:t>PO Reconciliation</a:t>
          </a:r>
        </a:p>
      </dsp:txBody>
      <dsp:txXfrm>
        <a:off x="6065289" y="1793036"/>
        <a:ext cx="1177044" cy="1793036"/>
      </dsp:txXfrm>
    </dsp:sp>
    <dsp:sp modelId="{47BD9FA8-37F0-4F7F-A521-60CE51133F79}">
      <dsp:nvSpPr>
        <dsp:cNvPr id="0" name=""/>
        <dsp:cNvSpPr/>
      </dsp:nvSpPr>
      <dsp:spPr>
        <a:xfrm>
          <a:off x="6100600" y="204903"/>
          <a:ext cx="1106421" cy="149270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33B32A-BAF4-473B-868B-3D82443F6EBF}">
      <dsp:nvSpPr>
        <dsp:cNvPr id="0" name=""/>
        <dsp:cNvSpPr/>
      </dsp:nvSpPr>
      <dsp:spPr>
        <a:xfrm>
          <a:off x="7277645" y="0"/>
          <a:ext cx="1177044" cy="448259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66584"/>
            <a:satOff val="17499"/>
            <a:lumOff val="100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00099"/>
              </a:solidFill>
            </a:rPr>
            <a:t>PO</a:t>
          </a:r>
          <a:r>
            <a:rPr lang="en-US" sz="1300" kern="1200" dirty="0"/>
            <a:t> </a:t>
          </a:r>
          <a:r>
            <a:rPr lang="en-US" sz="1300" b="1" kern="1200" dirty="0">
              <a:solidFill>
                <a:srgbClr val="000099"/>
              </a:solidFill>
            </a:rPr>
            <a:t>Close</a:t>
          </a:r>
        </a:p>
      </dsp:txBody>
      <dsp:txXfrm>
        <a:off x="7277645" y="1793036"/>
        <a:ext cx="1177044" cy="1793036"/>
      </dsp:txXfrm>
    </dsp:sp>
    <dsp:sp modelId="{6B263302-4EB6-4FAC-A120-CB4D0F2431FF}">
      <dsp:nvSpPr>
        <dsp:cNvPr id="0" name=""/>
        <dsp:cNvSpPr/>
      </dsp:nvSpPr>
      <dsp:spPr>
        <a:xfrm>
          <a:off x="7312956" y="204903"/>
          <a:ext cx="1106421" cy="149270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7D001E-A962-44D1-A8D1-118E697D8420}">
      <dsp:nvSpPr>
        <dsp:cNvPr id="0" name=""/>
        <dsp:cNvSpPr/>
      </dsp:nvSpPr>
      <dsp:spPr>
        <a:xfrm>
          <a:off x="338327" y="3522062"/>
          <a:ext cx="7781544" cy="672388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AECBB-414F-4628-B8F4-62538B63613D}">
      <dsp:nvSpPr>
        <dsp:cNvPr id="0" name=""/>
        <dsp:cNvSpPr/>
      </dsp:nvSpPr>
      <dsp:spPr>
        <a:xfrm>
          <a:off x="1718293" y="2102"/>
          <a:ext cx="4850621" cy="44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Monitor (Monthly)</a:t>
          </a:r>
        </a:p>
      </dsp:txBody>
      <dsp:txXfrm>
        <a:off x="1718293" y="2102"/>
        <a:ext cx="4850621" cy="440965"/>
      </dsp:txXfrm>
    </dsp:sp>
    <dsp:sp modelId="{3F6EBFAC-63F7-44F0-A0CE-BD0355B3FCCC}">
      <dsp:nvSpPr>
        <dsp:cNvPr id="0" name=""/>
        <dsp:cNvSpPr/>
      </dsp:nvSpPr>
      <dsp:spPr>
        <a:xfrm>
          <a:off x="1718293" y="443068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76CF-E3DD-4378-A99F-0D072AA85131}">
      <dsp:nvSpPr>
        <dsp:cNvPr id="0" name=""/>
        <dsp:cNvSpPr/>
      </dsp:nvSpPr>
      <dsp:spPr>
        <a:xfrm>
          <a:off x="2400075" y="443068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2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9CA3F-91AB-4C84-816A-C523C3E9E80F}">
      <dsp:nvSpPr>
        <dsp:cNvPr id="0" name=""/>
        <dsp:cNvSpPr/>
      </dsp:nvSpPr>
      <dsp:spPr>
        <a:xfrm>
          <a:off x="3082395" y="443068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4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6C36C-AD99-4FA8-8935-03502DC2A88C}">
      <dsp:nvSpPr>
        <dsp:cNvPr id="0" name=""/>
        <dsp:cNvSpPr/>
      </dsp:nvSpPr>
      <dsp:spPr>
        <a:xfrm>
          <a:off x="3764177" y="443068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6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0917D-F28E-4DED-B123-EA3D107C410A}">
      <dsp:nvSpPr>
        <dsp:cNvPr id="0" name=""/>
        <dsp:cNvSpPr/>
      </dsp:nvSpPr>
      <dsp:spPr>
        <a:xfrm>
          <a:off x="4446498" y="443068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5401F-08F1-4059-BCF8-2DA495D251FA}">
      <dsp:nvSpPr>
        <dsp:cNvPr id="0" name=""/>
        <dsp:cNvSpPr/>
      </dsp:nvSpPr>
      <dsp:spPr>
        <a:xfrm>
          <a:off x="5128280" y="443068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78DA6-5E62-4C99-97CE-A2CF8D82366F}">
      <dsp:nvSpPr>
        <dsp:cNvPr id="0" name=""/>
        <dsp:cNvSpPr/>
      </dsp:nvSpPr>
      <dsp:spPr>
        <a:xfrm>
          <a:off x="5810601" y="443068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12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4BFF5-9050-4E71-BFB5-2E707A6A07E3}">
      <dsp:nvSpPr>
        <dsp:cNvPr id="0" name=""/>
        <dsp:cNvSpPr/>
      </dsp:nvSpPr>
      <dsp:spPr>
        <a:xfrm>
          <a:off x="1718293" y="532894"/>
          <a:ext cx="4913679" cy="7186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Analyze and cancel requisitions no longer needed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Analyze and identify POs to be closed (Field)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Close eligible POs (DPGCA)</a:t>
          </a:r>
        </a:p>
      </dsp:txBody>
      <dsp:txXfrm>
        <a:off x="1718293" y="532894"/>
        <a:ext cx="4913679" cy="718610"/>
      </dsp:txXfrm>
    </dsp:sp>
    <dsp:sp modelId="{8E97965A-6034-4744-80FA-13B37B9761B1}">
      <dsp:nvSpPr>
        <dsp:cNvPr id="0" name=""/>
        <dsp:cNvSpPr/>
      </dsp:nvSpPr>
      <dsp:spPr>
        <a:xfrm>
          <a:off x="1718293" y="1392646"/>
          <a:ext cx="4850621" cy="44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Close (Monthly / Year End)</a:t>
          </a:r>
        </a:p>
      </dsp:txBody>
      <dsp:txXfrm>
        <a:off x="1718293" y="1392646"/>
        <a:ext cx="4850621" cy="440965"/>
      </dsp:txXfrm>
    </dsp:sp>
    <dsp:sp modelId="{08CB00D8-82D9-4C2A-854B-0C6C775FAFC8}">
      <dsp:nvSpPr>
        <dsp:cNvPr id="0" name=""/>
        <dsp:cNvSpPr/>
      </dsp:nvSpPr>
      <dsp:spPr>
        <a:xfrm>
          <a:off x="1718293" y="1833612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14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ED69A-64C3-4C33-BE0E-E8AFFBD0572B}">
      <dsp:nvSpPr>
        <dsp:cNvPr id="0" name=""/>
        <dsp:cNvSpPr/>
      </dsp:nvSpPr>
      <dsp:spPr>
        <a:xfrm>
          <a:off x="2400075" y="1833612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8C8D5-35F6-46EE-8614-FD863430F4BF}">
      <dsp:nvSpPr>
        <dsp:cNvPr id="0" name=""/>
        <dsp:cNvSpPr/>
      </dsp:nvSpPr>
      <dsp:spPr>
        <a:xfrm>
          <a:off x="3082395" y="1833612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18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FBB2D-EC2B-4416-8C19-A157C18ECCEC}">
      <dsp:nvSpPr>
        <dsp:cNvPr id="0" name=""/>
        <dsp:cNvSpPr/>
      </dsp:nvSpPr>
      <dsp:spPr>
        <a:xfrm>
          <a:off x="3764177" y="1833612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24BF8-1F67-4B98-B8E0-0ABB5F944E9B}">
      <dsp:nvSpPr>
        <dsp:cNvPr id="0" name=""/>
        <dsp:cNvSpPr/>
      </dsp:nvSpPr>
      <dsp:spPr>
        <a:xfrm>
          <a:off x="4446498" y="1833612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22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DCF62-07BA-4754-9207-F7ED06D984C5}">
      <dsp:nvSpPr>
        <dsp:cNvPr id="0" name=""/>
        <dsp:cNvSpPr/>
      </dsp:nvSpPr>
      <dsp:spPr>
        <a:xfrm>
          <a:off x="5128280" y="1833612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01B07-DF79-4BB7-86F8-2E695A1C6415}">
      <dsp:nvSpPr>
        <dsp:cNvPr id="0" name=""/>
        <dsp:cNvSpPr/>
      </dsp:nvSpPr>
      <dsp:spPr>
        <a:xfrm>
          <a:off x="5810601" y="1833612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26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8BFB7-91E0-4789-94EB-79CD6046251D}">
      <dsp:nvSpPr>
        <dsp:cNvPr id="0" name=""/>
        <dsp:cNvSpPr/>
      </dsp:nvSpPr>
      <dsp:spPr>
        <a:xfrm>
          <a:off x="1718293" y="1923438"/>
          <a:ext cx="4913679" cy="7186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Close ALL POs (except DBF Encumbered POs)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New POs to be issued for the remainder of contract period (POs that cross Fiscal Years)</a:t>
          </a:r>
        </a:p>
      </dsp:txBody>
      <dsp:txXfrm>
        <a:off x="1718293" y="1923438"/>
        <a:ext cx="4913679" cy="718610"/>
      </dsp:txXfrm>
    </dsp:sp>
    <dsp:sp modelId="{25FE0CA3-B5FE-415D-B165-15D01A225920}">
      <dsp:nvSpPr>
        <dsp:cNvPr id="0" name=""/>
        <dsp:cNvSpPr/>
      </dsp:nvSpPr>
      <dsp:spPr>
        <a:xfrm>
          <a:off x="1718293" y="2783190"/>
          <a:ext cx="4850621" cy="44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Create (Year End)</a:t>
          </a:r>
        </a:p>
      </dsp:txBody>
      <dsp:txXfrm>
        <a:off x="1718293" y="2783190"/>
        <a:ext cx="4850621" cy="440965"/>
      </dsp:txXfrm>
    </dsp:sp>
    <dsp:sp modelId="{DC364936-ABC1-4286-82BC-BDA4CBF6A8B0}">
      <dsp:nvSpPr>
        <dsp:cNvPr id="0" name=""/>
        <dsp:cNvSpPr/>
      </dsp:nvSpPr>
      <dsp:spPr>
        <a:xfrm>
          <a:off x="1718293" y="3224155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28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907DA-C6EF-4B70-B923-667FF13BDF5C}">
      <dsp:nvSpPr>
        <dsp:cNvPr id="0" name=""/>
        <dsp:cNvSpPr/>
      </dsp:nvSpPr>
      <dsp:spPr>
        <a:xfrm>
          <a:off x="2400075" y="3224155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9E334-BEBA-488F-AF75-1F84BA7B1926}">
      <dsp:nvSpPr>
        <dsp:cNvPr id="0" name=""/>
        <dsp:cNvSpPr/>
      </dsp:nvSpPr>
      <dsp:spPr>
        <a:xfrm>
          <a:off x="3082395" y="3224155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A5429-3C59-4267-BCBC-B9179B6A3C20}">
      <dsp:nvSpPr>
        <dsp:cNvPr id="0" name=""/>
        <dsp:cNvSpPr/>
      </dsp:nvSpPr>
      <dsp:spPr>
        <a:xfrm>
          <a:off x="3764177" y="3224155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34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896F8-4A23-4853-B64F-45DE968BB010}">
      <dsp:nvSpPr>
        <dsp:cNvPr id="0" name=""/>
        <dsp:cNvSpPr/>
      </dsp:nvSpPr>
      <dsp:spPr>
        <a:xfrm>
          <a:off x="4446498" y="3224155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36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65C4A-3E82-4410-BDA3-7C39D785E599}">
      <dsp:nvSpPr>
        <dsp:cNvPr id="0" name=""/>
        <dsp:cNvSpPr/>
      </dsp:nvSpPr>
      <dsp:spPr>
        <a:xfrm>
          <a:off x="5128280" y="3224155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38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F47EB-034F-4E8D-8F3C-5ABB50CD585C}">
      <dsp:nvSpPr>
        <dsp:cNvPr id="0" name=""/>
        <dsp:cNvSpPr/>
      </dsp:nvSpPr>
      <dsp:spPr>
        <a:xfrm>
          <a:off x="5810601" y="3224155"/>
          <a:ext cx="1135045" cy="898263"/>
        </a:xfrm>
        <a:prstGeom prst="chevron">
          <a:avLst>
            <a:gd name="adj" fmla="val 706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191CD-2792-4E69-9654-9C10947196A7}">
      <dsp:nvSpPr>
        <dsp:cNvPr id="0" name=""/>
        <dsp:cNvSpPr/>
      </dsp:nvSpPr>
      <dsp:spPr>
        <a:xfrm>
          <a:off x="1718293" y="3313982"/>
          <a:ext cx="4913679" cy="7186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Create and Submit new Reqs for POs with services beyond the Fiscal Year (6/30)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 prior year POs entered after Fiscal Year End</a:t>
          </a:r>
        </a:p>
      </dsp:txBody>
      <dsp:txXfrm>
        <a:off x="1718293" y="3313982"/>
        <a:ext cx="4913679" cy="71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3038796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07" y="6"/>
            <a:ext cx="3038795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algn="r"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827"/>
            <a:ext cx="3038796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07" y="8774827"/>
            <a:ext cx="3038795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algn="r" defTabSz="924183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7BEA085A-3FA5-4FB2-B62D-9AC4535D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3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3038796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07" y="6"/>
            <a:ext cx="3038795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algn="r"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693738"/>
            <a:ext cx="4618037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8" y="4386628"/>
            <a:ext cx="5141597" cy="415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827"/>
            <a:ext cx="3038796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07" y="8774827"/>
            <a:ext cx="3038795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algn="r" defTabSz="924183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971CA24-2129-46FA-B39B-F28CE329F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0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579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155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285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857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155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470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228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271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139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Range: 0000043038 – 49, 21</a:t>
            </a:r>
          </a:p>
        </p:txBody>
      </p:sp>
    </p:spTree>
    <p:extLst>
      <p:ext uri="{BB962C8B-B14F-4D97-AF65-F5344CB8AC3E}">
        <p14:creationId xmlns:p14="http://schemas.microsoft.com/office/powerpoint/2010/main" val="3555259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Range: 0000043050 – 59, 24</a:t>
            </a:r>
          </a:p>
        </p:txBody>
      </p:sp>
    </p:spTree>
    <p:extLst>
      <p:ext uri="{BB962C8B-B14F-4D97-AF65-F5344CB8AC3E}">
        <p14:creationId xmlns:p14="http://schemas.microsoft.com/office/powerpoint/2010/main" val="358430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410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11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011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682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753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670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608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003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285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3940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95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913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6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937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717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71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436" indent="-286322" defTabSz="890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5286" indent="-229057" defTabSz="890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3400" indent="-229057" defTabSz="890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1515" indent="-229057" defTabSz="890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9629" indent="-229057" defTabSz="890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7744" indent="-229057" defTabSz="890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5858" indent="-229057" defTabSz="890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3972" indent="-229057" defTabSz="890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FEDC2E-5B27-4CA3-B5B8-A7EEE1A5BE0F}" type="slidenum">
              <a:rPr lang="en-US" altLang="en-US" smtClean="0"/>
              <a:pPr eaLnBrk="1" hangingPunct="1"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71513"/>
            <a:ext cx="4678362" cy="35083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61" y="4402421"/>
            <a:ext cx="5190944" cy="41765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081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5786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57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611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37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92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89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30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92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92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67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58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5400"/>
            <a:ext cx="20955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5400"/>
            <a:ext cx="61341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654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87400" y="927100"/>
            <a:ext cx="8191500" cy="49657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141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87400" y="927100"/>
            <a:ext cx="7823200" cy="49657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57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1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804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51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927100"/>
            <a:ext cx="40195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350" y="927100"/>
            <a:ext cx="40195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799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23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80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99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7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8188" y="5986462"/>
            <a:ext cx="66849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0678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8" descr="bc-mark-back_PMS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699200"/>
            <a:ext cx="71548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400"/>
            <a:ext cx="6629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Agenda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927100"/>
            <a:ext cx="81915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723900"/>
            <a:ext cx="9144000" cy="460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b="0" dirty="0">
              <a:ea typeface="+mn-ea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752475" cy="342900"/>
          </a:xfrm>
          <a:prstGeom prst="rect">
            <a:avLst/>
          </a:prstGeom>
          <a:gradFill flip="none" rotWithShape="1">
            <a:gsLst>
              <a:gs pos="46000">
                <a:schemeClr val="accent1"/>
              </a:gs>
              <a:gs pos="100000">
                <a:srgbClr val="FF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752475" cy="7239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205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13" y="6162138"/>
            <a:ext cx="1677987" cy="32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7200" y="26639"/>
            <a:ext cx="691700" cy="65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2484-766C-4664-BFCD-6FDE1969E62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3124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E312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E312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ourtnet/finance/index.html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dcourts.gov/gears/pdfs/gearsreportsmatrix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mdcourts.gov/procurement/pdfs/bpofy2016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dcourts.gov/gears/pdfs/newsletter/vol1issue2/externalvendormaintenanceformfillable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mdcourts.gov/procurement/pdfs/bpofy2016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mdcourts.gov/procurement/pdfs/bpofy2016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116263" y="6299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" y="310837"/>
            <a:ext cx="4583113" cy="88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256476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kern="0" dirty="0"/>
              <a:t>Procure to Pay: Creating and Managing Procurement</a:t>
            </a:r>
            <a:br>
              <a:rPr lang="en-US" sz="3600" b="0" kern="0" dirty="0"/>
            </a:br>
            <a:r>
              <a:rPr lang="en-US" sz="2400" b="0" kern="0" dirty="0"/>
              <a:t>Training</a:t>
            </a:r>
            <a:endParaRPr lang="en-US" sz="3600" b="0" kern="0" dirty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87680" y="4757242"/>
            <a:ext cx="8168640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Malgun Gothic" pitchFamily="34" charset="-127"/>
                <a:cs typeface="Times New Roman" panose="02020603050405020304" pitchFamily="18" charset="0"/>
              </a:rPr>
              <a:t>Robin Smith </a:t>
            </a:r>
            <a:br>
              <a:rPr lang="en-US" altLang="ja-JP" b="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Malgun Gothic" pitchFamily="34" charset="-127"/>
              </a:rPr>
            </a:br>
            <a:r>
              <a:rPr lang="en-US" altLang="ja-JP" sz="1800" b="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Malgun Gothic" pitchFamily="34" charset="-127"/>
                <a:cs typeface="Times New Roman" panose="02020603050405020304" pitchFamily="18" charset="0"/>
              </a:rPr>
              <a:t>Procurement Specialist</a:t>
            </a:r>
            <a:br>
              <a:rPr lang="en-US" altLang="ja-JP" sz="1800" b="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Malgun Gothic" pitchFamily="34" charset="-127"/>
                <a:cs typeface="Times New Roman" panose="02020603050405020304" pitchFamily="18" charset="0"/>
              </a:rPr>
            </a:br>
            <a:r>
              <a:rPr lang="en-US" altLang="ja-JP" sz="1800" b="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Malgun Gothic" pitchFamily="34" charset="-127"/>
                <a:cs typeface="Times New Roman" panose="02020603050405020304" pitchFamily="18" charset="0"/>
              </a:rPr>
              <a:t>Procurement, Contract and Grant Administration</a:t>
            </a:r>
            <a:br>
              <a:rPr lang="en-US" altLang="ja-JP" sz="1800" b="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Malgun Gothic" pitchFamily="34" charset="-127"/>
              </a:rPr>
            </a:br>
            <a:r>
              <a:rPr lang="en-US" altLang="ja-JP" sz="1400" b="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Malgun Gothic" pitchFamily="34" charset="-127"/>
                <a:cs typeface="Times New Roman" panose="02020603050405020304" pitchFamily="18" charset="0"/>
              </a:rPr>
              <a:t>Thursday, November 1, 2018</a:t>
            </a:r>
            <a:endParaRPr lang="en-US" altLang="ja-JP" sz="1800" b="0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ea typeface="Malgun Gothic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Purchase Order (PO)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36192" y="927100"/>
            <a:ext cx="6949440" cy="49657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 is a PO?</a:t>
            </a:r>
          </a:p>
          <a:p>
            <a:r>
              <a:rPr lang="en-US" sz="1800" dirty="0"/>
              <a:t>POs “encumber” (liquidates) the dollar amounts from the budget</a:t>
            </a:r>
          </a:p>
          <a:p>
            <a:r>
              <a:rPr lang="en-US" sz="1800" dirty="0"/>
              <a:t>Request to the vendor to order the goods / services</a:t>
            </a:r>
          </a:p>
          <a:p>
            <a:r>
              <a:rPr lang="en-US" sz="1800" dirty="0"/>
              <a:t>Commitment to purchase the goods / services from vendor</a:t>
            </a:r>
          </a:p>
          <a:p>
            <a:r>
              <a:rPr lang="en-US" sz="1800" dirty="0"/>
              <a:t>POs can be created from a requisition, a contract, manual entry or copying an existing PO</a:t>
            </a:r>
          </a:p>
          <a:p>
            <a:r>
              <a:rPr lang="en-US" sz="1800" dirty="0"/>
              <a:t>PO must be approved and budget checked before dispatching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When and Why is a PO Needed?</a:t>
            </a:r>
            <a:endParaRPr lang="en-US" sz="1800" dirty="0"/>
          </a:p>
          <a:p>
            <a:r>
              <a:rPr lang="en-US" sz="1800" dirty="0"/>
              <a:t>Express POs created by Field users purchases less than $2500 ($500 for District Court)</a:t>
            </a:r>
          </a:p>
          <a:p>
            <a:r>
              <a:rPr lang="en-US" sz="1800" dirty="0"/>
              <a:t>Regular POs created by Procurement, includes approved Requisitions sourced to a PO (assigned to a Buyer)</a:t>
            </a:r>
          </a:p>
          <a:p>
            <a:pPr marL="0" indent="0">
              <a:buNone/>
            </a:pPr>
            <a:r>
              <a:rPr lang="en-US" sz="2000" b="1" dirty="0"/>
              <a:t>Two Types of POs</a:t>
            </a:r>
          </a:p>
          <a:p>
            <a:r>
              <a:rPr lang="en-US" sz="1800" dirty="0"/>
              <a:t>Quantity PO (for purchases that you can order in quantities)</a:t>
            </a:r>
          </a:p>
          <a:p>
            <a:r>
              <a:rPr lang="en-US" sz="1800" dirty="0"/>
              <a:t>Amount Only PO (for services-related purchases)</a:t>
            </a:r>
          </a:p>
          <a:p>
            <a:endParaRPr lang="en-US" sz="1800" dirty="0"/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3582" y="1187704"/>
            <a:ext cx="1177044" cy="4482592"/>
            <a:chOff x="1215866" y="0"/>
            <a:chExt cx="1177044" cy="44825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1215866" y="0"/>
              <a:ext cx="1177044" cy="4482592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66584"/>
                <a:satOff val="17499"/>
                <a:lumOff val="10028"/>
                <a:alphaOff val="0"/>
              </a:schemeClr>
            </a:fillRef>
            <a:effectRef idx="2">
              <a:schemeClr val="accent2">
                <a:shade val="50000"/>
                <a:hueOff val="66584"/>
                <a:satOff val="17499"/>
                <a:lumOff val="100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215866" y="1793036"/>
              <a:ext cx="1177044" cy="1793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0099"/>
                  </a:solidFill>
                </a:rPr>
                <a:t>Purchase Order (PO)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278893" y="1392607"/>
            <a:ext cx="1106421" cy="149270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2566"/>
              <a:satOff val="0"/>
              <a:lumOff val="-17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9419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Approval / Dispatch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36192" y="927100"/>
            <a:ext cx="6949440" cy="49657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 is an Approval?</a:t>
            </a:r>
          </a:p>
          <a:p>
            <a:r>
              <a:rPr lang="en-US" sz="1800" dirty="0"/>
              <a:t>Functionality which enables you to automatically trigger workflow notifications to inform the approver of the pending transaction</a:t>
            </a:r>
          </a:p>
          <a:p>
            <a:r>
              <a:rPr lang="en-US" sz="1800" dirty="0"/>
              <a:t>After successful budget check, Requisition is submitted for approval</a:t>
            </a:r>
          </a:p>
          <a:p>
            <a:r>
              <a:rPr lang="en-US" sz="1800" dirty="0"/>
              <a:t>POs are submitted for approval first; budget checked after approved</a:t>
            </a:r>
          </a:p>
          <a:p>
            <a:r>
              <a:rPr lang="en-US" sz="1800" dirty="0"/>
              <a:t>Required approvals may include: (1) local supervisor, (2) DBF Review (&gt;$25K), and in some cases (3) JIS (for IT category purchases)</a:t>
            </a:r>
          </a:p>
          <a:p>
            <a:pPr marL="0" indent="0">
              <a:buNone/>
            </a:pPr>
            <a:r>
              <a:rPr lang="en-US" sz="2000" b="1" dirty="0"/>
              <a:t>What is Dispatch?</a:t>
            </a:r>
          </a:p>
          <a:p>
            <a:r>
              <a:rPr lang="en-US" sz="1800" dirty="0"/>
              <a:t>PO must be approved and budget checked before dispatching</a:t>
            </a:r>
          </a:p>
          <a:p>
            <a:r>
              <a:rPr lang="en-US" sz="1800" dirty="0"/>
              <a:t>Purchase orders can be dispatched by email or by print</a:t>
            </a:r>
          </a:p>
          <a:p>
            <a:r>
              <a:rPr lang="en-US" sz="1800" dirty="0"/>
              <a:t>Dispatch sends copy of PO to vendor</a:t>
            </a:r>
          </a:p>
          <a:p>
            <a:r>
              <a:rPr lang="en-US" sz="1800" dirty="0"/>
              <a:t>POs must be dispatched before receiving and/or vouchering against PO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3478" y="1050544"/>
            <a:ext cx="1177044" cy="4482592"/>
            <a:chOff x="2428222" y="0"/>
            <a:chExt cx="1177044" cy="44825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2428222" y="0"/>
              <a:ext cx="1177044" cy="4482592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133168"/>
                <a:satOff val="34998"/>
                <a:lumOff val="20057"/>
                <a:alphaOff val="0"/>
              </a:schemeClr>
            </a:fillRef>
            <a:effectRef idx="2">
              <a:schemeClr val="accent2">
                <a:shade val="50000"/>
                <a:hueOff val="133168"/>
                <a:satOff val="34998"/>
                <a:lumOff val="200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428222" y="1793036"/>
              <a:ext cx="1177044" cy="1793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0099"/>
                  </a:solidFill>
                </a:rPr>
                <a:t>Approval/ Dispatch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08789" y="1255447"/>
            <a:ext cx="1106421" cy="149270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5132"/>
              <a:satOff val="0"/>
              <a:lumOff val="-3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7724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Receiving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36192" y="927100"/>
            <a:ext cx="6949440" cy="49657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 is Receiving?</a:t>
            </a:r>
          </a:p>
          <a:p>
            <a:r>
              <a:rPr lang="en-US" sz="1800" dirty="0"/>
              <a:t>Once the goods (items) are received, it </a:t>
            </a:r>
            <a:r>
              <a:rPr lang="en-US" sz="1800"/>
              <a:t>is required that </a:t>
            </a:r>
            <a:r>
              <a:rPr lang="en-US" sz="1800" dirty="0"/>
              <a:t>you acknowledge so in GEARS system by using Receipts</a:t>
            </a:r>
          </a:p>
          <a:p>
            <a:r>
              <a:rPr lang="en-US" sz="1800" dirty="0"/>
              <a:t>You have the ability to partially receive or fully receive the goods (items)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5294" y="1041400"/>
            <a:ext cx="1177044" cy="4482592"/>
            <a:chOff x="3640577" y="0"/>
            <a:chExt cx="1177044" cy="44825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3640577" y="0"/>
              <a:ext cx="1177044" cy="4482592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199753"/>
                <a:satOff val="52497"/>
                <a:lumOff val="30085"/>
                <a:alphaOff val="0"/>
              </a:schemeClr>
            </a:fillRef>
            <a:effectRef idx="2">
              <a:schemeClr val="accent2">
                <a:shade val="50000"/>
                <a:hueOff val="199753"/>
                <a:satOff val="52497"/>
                <a:lumOff val="300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640577" y="1793036"/>
              <a:ext cx="1177044" cy="1793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0099"/>
                  </a:solidFill>
                </a:rPr>
                <a:t>Receiving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260606" y="1246303"/>
            <a:ext cx="1106421" cy="149270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7698"/>
              <a:satOff val="0"/>
              <a:lumOff val="-53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691640" y="5017314"/>
            <a:ext cx="6572504" cy="71158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1600" b="0" kern="0" dirty="0"/>
          </a:p>
          <a:p>
            <a:pPr marL="0" indent="0" algn="ctr">
              <a:buFont typeface="Arial" pitchFamily="34" charset="0"/>
              <a:buNone/>
            </a:pPr>
            <a:r>
              <a:rPr lang="en-US" sz="1600" i="1" kern="0" dirty="0"/>
              <a:t>NOTE</a:t>
            </a:r>
            <a:r>
              <a:rPr lang="en-US" sz="1600" b="0" i="1" kern="0" dirty="0"/>
              <a:t>: More on receiving/receipts in GEARS later in the training session</a:t>
            </a:r>
            <a:endParaRPr lang="en-US" sz="2000" b="0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8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Voucher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36192" y="927100"/>
            <a:ext cx="6949440" cy="49657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 is a Voucher?</a:t>
            </a:r>
          </a:p>
          <a:p>
            <a:pPr marL="0" indent="0">
              <a:buNone/>
            </a:pPr>
            <a:r>
              <a:rPr lang="en-US" sz="1800" dirty="0"/>
              <a:t>In general:</a:t>
            </a:r>
          </a:p>
          <a:p>
            <a:r>
              <a:rPr lang="en-US" sz="1800" dirty="0"/>
              <a:t>After the PO (good or service) has been received in full or in part, the vendor may send you an invoice</a:t>
            </a:r>
          </a:p>
          <a:p>
            <a:r>
              <a:rPr lang="en-US" sz="1800" dirty="0"/>
              <a:t>The PO number and/or the Receipt number is used to pull the information into the Voucher screen for payment</a:t>
            </a:r>
          </a:p>
          <a:p>
            <a:r>
              <a:rPr lang="en-US" sz="1800" dirty="0"/>
              <a:t>Accounts Payable will use the voucher/invoice information to reconcile budgets and to submit vouchers to the State for payment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9574" y="1187704"/>
            <a:ext cx="1177044" cy="4482592"/>
            <a:chOff x="4852933" y="0"/>
            <a:chExt cx="1177044" cy="44825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4852933" y="0"/>
              <a:ext cx="1177044" cy="4482592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199753"/>
                <a:satOff val="52497"/>
                <a:lumOff val="30085"/>
                <a:alphaOff val="0"/>
              </a:schemeClr>
            </a:fillRef>
            <a:effectRef idx="2">
              <a:schemeClr val="accent2">
                <a:shade val="50000"/>
                <a:hueOff val="199753"/>
                <a:satOff val="52497"/>
                <a:lumOff val="300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852933" y="1793036"/>
              <a:ext cx="1177044" cy="1793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0099"/>
                  </a:solidFill>
                </a:rPr>
                <a:t>Voucher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214885" y="1392607"/>
            <a:ext cx="1106421" cy="149270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10264"/>
              <a:satOff val="0"/>
              <a:lumOff val="-71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5034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PO Reconciliation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36192" y="927100"/>
            <a:ext cx="6949440" cy="49657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 is a PO Reconciliation?</a:t>
            </a:r>
          </a:p>
          <a:p>
            <a:r>
              <a:rPr lang="en-US" sz="1800" dirty="0"/>
              <a:t>Purchasing documents (POs/Requisitions) that will no longer be utilized to purchase goods or services </a:t>
            </a:r>
            <a:r>
              <a:rPr lang="en-US" sz="1800" u="sng" dirty="0"/>
              <a:t>or</a:t>
            </a:r>
            <a:r>
              <a:rPr lang="en-US" sz="1800" dirty="0"/>
              <a:t> that has completed its purchasing lifecycle through to payment, should be closed</a:t>
            </a:r>
          </a:p>
          <a:p>
            <a:r>
              <a:rPr lang="en-US" sz="1800" dirty="0"/>
              <a:t>Reconciling POs, requisitions, and receipts involves running inquiries and reports to determine which of these items can be closed</a:t>
            </a:r>
          </a:p>
          <a:p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73478" y="927100"/>
            <a:ext cx="1177044" cy="4482592"/>
            <a:chOff x="6065289" y="0"/>
            <a:chExt cx="1177044" cy="44825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6065289" y="0"/>
              <a:ext cx="1177044" cy="4482592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133168"/>
                <a:satOff val="34998"/>
                <a:lumOff val="20057"/>
                <a:alphaOff val="0"/>
              </a:schemeClr>
            </a:fillRef>
            <a:effectRef idx="2">
              <a:schemeClr val="accent2">
                <a:shade val="50000"/>
                <a:hueOff val="133168"/>
                <a:satOff val="34998"/>
                <a:lumOff val="200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6065289" y="1793036"/>
              <a:ext cx="1177044" cy="1793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0099"/>
                  </a:solidFill>
                </a:rPr>
                <a:t>PO Reconciliation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208789" y="1132003"/>
            <a:ext cx="1106421" cy="149270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8000" r="-88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12830"/>
              <a:satOff val="0"/>
              <a:lumOff val="-89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5583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PO Close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36192" y="927100"/>
            <a:ext cx="6949440" cy="49657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 is a PO Close?</a:t>
            </a:r>
          </a:p>
          <a:p>
            <a:r>
              <a:rPr lang="en-US" sz="1800" dirty="0"/>
              <a:t>This is the process run to remove POs (and </a:t>
            </a:r>
            <a:r>
              <a:rPr lang="en-US" sz="1800" dirty="0" err="1"/>
              <a:t>Reqs</a:t>
            </a:r>
            <a:r>
              <a:rPr lang="en-US" sz="1800" dirty="0"/>
              <a:t>) that are received in full, canceled, or will no longer be needed to purchase goods/services</a:t>
            </a:r>
          </a:p>
          <a:p>
            <a:endParaRPr lang="en-US" sz="1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7006" y="1096264"/>
            <a:ext cx="1177044" cy="4482592"/>
            <a:chOff x="7277645" y="0"/>
            <a:chExt cx="1177044" cy="44825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7277645" y="0"/>
              <a:ext cx="1177044" cy="4482592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66584"/>
                <a:satOff val="17499"/>
                <a:lumOff val="10028"/>
                <a:alphaOff val="0"/>
              </a:schemeClr>
            </a:fillRef>
            <a:effectRef idx="2">
              <a:schemeClr val="accent2">
                <a:shade val="50000"/>
                <a:hueOff val="66584"/>
                <a:satOff val="17499"/>
                <a:lumOff val="100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7277645" y="1793036"/>
              <a:ext cx="1177044" cy="1793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0099"/>
                  </a:solidFill>
                </a:rPr>
                <a:t>PO</a:t>
              </a:r>
              <a:r>
                <a:rPr lang="en-US" sz="1300" kern="1200" dirty="0"/>
                <a:t> </a:t>
              </a:r>
              <a:r>
                <a:rPr lang="en-US" sz="1300" b="1" kern="1200" dirty="0">
                  <a:solidFill>
                    <a:srgbClr val="000099"/>
                  </a:solidFill>
                </a:rPr>
                <a:t>Close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242317" y="1301167"/>
            <a:ext cx="1106421" cy="149270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15396"/>
              <a:satOff val="0"/>
              <a:lumOff val="-107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4571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86" y="1050262"/>
            <a:ext cx="4480948" cy="4718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Judiciary Does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Tracking Purchases</a:t>
            </a:r>
          </a:p>
        </p:txBody>
      </p:sp>
    </p:spTree>
    <p:extLst>
      <p:ext uri="{BB962C8B-B14F-4D97-AF65-F5344CB8AC3E}">
        <p14:creationId xmlns:p14="http://schemas.microsoft.com/office/powerpoint/2010/main" val="207364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Doing Business at the Judiciary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10712" y="978408"/>
            <a:ext cx="2231907" cy="1341727"/>
            <a:chOff x="3108960" y="1444752"/>
            <a:chExt cx="2231907" cy="1341727"/>
          </a:xfrm>
        </p:grpSpPr>
        <p:sp>
          <p:nvSpPr>
            <p:cNvPr id="3" name="TextBox 2"/>
            <p:cNvSpPr txBox="1"/>
            <p:nvPr/>
          </p:nvSpPr>
          <p:spPr>
            <a:xfrm>
              <a:off x="3108960" y="1444752"/>
              <a:ext cx="22092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Budgeting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6949" y="1930950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Allocating Funds: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6949" y="2201704"/>
              <a:ext cx="13740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Operating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Grants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22372" y="3225301"/>
            <a:ext cx="2819876" cy="2209746"/>
            <a:chOff x="3270028" y="3225301"/>
            <a:chExt cx="2819876" cy="2209746"/>
          </a:xfrm>
        </p:grpSpPr>
        <p:sp>
          <p:nvSpPr>
            <p:cNvPr id="9" name="TextBox 8"/>
            <p:cNvSpPr txBox="1"/>
            <p:nvPr/>
          </p:nvSpPr>
          <p:spPr>
            <a:xfrm>
              <a:off x="3555762" y="3225301"/>
              <a:ext cx="20505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25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Spending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0028" y="3711498"/>
              <a:ext cx="2819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Purchasing and paying for goods and services: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89653" y="4357829"/>
              <a:ext cx="217226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Vouchers (Invoice)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Requisitions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Purchase Orders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Expenses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9356" y="3225301"/>
            <a:ext cx="2819876" cy="1963525"/>
            <a:chOff x="3270028" y="3225301"/>
            <a:chExt cx="2819876" cy="1963525"/>
          </a:xfrm>
        </p:grpSpPr>
        <p:sp>
          <p:nvSpPr>
            <p:cNvPr id="18" name="TextBox 17"/>
            <p:cNvSpPr txBox="1"/>
            <p:nvPr/>
          </p:nvSpPr>
          <p:spPr>
            <a:xfrm>
              <a:off x="3555762" y="3225301"/>
              <a:ext cx="2095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7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0028" y="3711498"/>
              <a:ext cx="2819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Using reports to manage spending: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89653" y="4357829"/>
              <a:ext cx="23423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PO </a:t>
              </a:r>
              <a:r>
                <a:rPr lang="en-US" sz="1600" b="0" dirty="0" err="1"/>
                <a:t>Buydown</a:t>
              </a:r>
              <a:r>
                <a:rPr lang="en-US" sz="1600" b="0" dirty="0"/>
                <a:t> Report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Voucher Inquiry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Budget Detail</a:t>
              </a:r>
            </a:p>
          </p:txBody>
        </p:sp>
      </p:grpSp>
      <p:sp>
        <p:nvSpPr>
          <p:cNvPr id="8" name="Oval 7"/>
          <p:cNvSpPr/>
          <p:nvPr/>
        </p:nvSpPr>
        <p:spPr bwMode="auto">
          <a:xfrm>
            <a:off x="3118103" y="2770632"/>
            <a:ext cx="2594315" cy="207568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Judiciary’s Fiscal Cycle</a:t>
            </a:r>
            <a:b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charset="0"/>
              </a:rPr>
            </a:b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(Jul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 – Jun)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>
                  <a:lumMod val="65000"/>
                  <a:lumOff val="3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8" name="Circular Arrow 27"/>
          <p:cNvSpPr/>
          <p:nvPr/>
        </p:nvSpPr>
        <p:spPr>
          <a:xfrm rot="18457692">
            <a:off x="1941251" y="1537010"/>
            <a:ext cx="4970500" cy="4725814"/>
          </a:xfrm>
          <a:prstGeom prst="circularArrow">
            <a:avLst>
              <a:gd name="adj1" fmla="val 8249"/>
              <a:gd name="adj2" fmla="val 576141"/>
              <a:gd name="adj3" fmla="val 10172062"/>
              <a:gd name="adj4" fmla="val 7260114"/>
              <a:gd name="adj5" fmla="val 9624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46761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46761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Circular Arrow 29"/>
          <p:cNvSpPr/>
          <p:nvPr/>
        </p:nvSpPr>
        <p:spPr>
          <a:xfrm rot="4919773">
            <a:off x="720208" y="1256116"/>
            <a:ext cx="4970500" cy="4725814"/>
          </a:xfrm>
          <a:prstGeom prst="circularArrow">
            <a:avLst>
              <a:gd name="adj1" fmla="val 8249"/>
              <a:gd name="adj2" fmla="val 576141"/>
              <a:gd name="adj3" fmla="val 10172062"/>
              <a:gd name="adj4" fmla="val 7260114"/>
              <a:gd name="adj5" fmla="val 9624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46761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46761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Circular Arrow 30"/>
          <p:cNvSpPr/>
          <p:nvPr/>
        </p:nvSpPr>
        <p:spPr>
          <a:xfrm rot="10546999">
            <a:off x="2656423" y="883869"/>
            <a:ext cx="4970500" cy="4725814"/>
          </a:xfrm>
          <a:prstGeom prst="circularArrow">
            <a:avLst>
              <a:gd name="adj1" fmla="val 8249"/>
              <a:gd name="adj2" fmla="val 576141"/>
              <a:gd name="adj3" fmla="val 10172062"/>
              <a:gd name="adj4" fmla="val 7260114"/>
              <a:gd name="adj5" fmla="val 9624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46761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4676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724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GEARS Purchasing Modules Flow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99336" y="1097375"/>
            <a:ext cx="7532016" cy="5419081"/>
            <a:chOff x="203808" y="923639"/>
            <a:chExt cx="7532016" cy="5419081"/>
          </a:xfrm>
        </p:grpSpPr>
        <p:sp>
          <p:nvSpPr>
            <p:cNvPr id="2" name="Flowchart: Alternate Process 1"/>
            <p:cNvSpPr/>
            <p:nvPr/>
          </p:nvSpPr>
          <p:spPr bwMode="auto">
            <a:xfrm>
              <a:off x="2907792" y="2917503"/>
              <a:ext cx="2788056" cy="1228908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Commitment Control Module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i="1" dirty="0"/>
                <a:t>(Controls expenditures against predefined, authorized budgets)</a:t>
              </a:r>
              <a:endPara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156256" y="1068765"/>
              <a:ext cx="2667408" cy="1236440"/>
            </a:xfrm>
            <a:prstGeom prst="rect">
              <a:avLst/>
            </a:prstGeom>
            <a:ln>
              <a:solidFill>
                <a:schemeClr val="accent5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Purchasing Module</a:t>
              </a:r>
            </a:p>
            <a:p>
              <a:pPr algn="ctr"/>
              <a:r>
                <a:rPr lang="en-US" sz="1400" b="0" i="1" dirty="0"/>
                <a:t>(Contracts, Requisitions, Express Purchase Orders, Corporate Purchase Orders, Receipts, Corporate P-Card)</a:t>
              </a:r>
              <a:endPara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96357" y="2130163"/>
              <a:ext cx="1581912" cy="112585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b="0" dirty="0">
                  <a:solidFill>
                    <a:srgbClr val="000099"/>
                  </a:solidFill>
                </a:rPr>
                <a:t>Perform budget check from other modules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03808" y="923639"/>
              <a:ext cx="2073048" cy="134407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Purchase from</a:t>
              </a:r>
              <a:r>
                <a:rPr kumimoji="0" lang="en-US" sz="1200" b="0" i="0" u="none" strike="noStrike" cap="none" normalizeH="0" dirty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 a Vendor</a:t>
              </a:r>
            </a:p>
            <a:p>
              <a:pPr marL="171450" marR="0" indent="-1714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200" b="0" i="0" u="none" strike="noStrike" cap="none" normalizeH="0" dirty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Receive Goods / Services</a:t>
              </a:r>
            </a:p>
            <a:p>
              <a:pPr marL="171450" marR="0" indent="-1714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200" b="0" dirty="0">
                  <a:solidFill>
                    <a:srgbClr val="000099"/>
                  </a:solidFill>
                </a:rPr>
                <a:t>Procurement Contracts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26384" y="4918124"/>
              <a:ext cx="4609440" cy="1424596"/>
              <a:chOff x="3247595" y="5078726"/>
              <a:chExt cx="6096356" cy="1424596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3247595" y="5078726"/>
                <a:ext cx="3374136" cy="941832"/>
              </a:xfrm>
              <a:prstGeom prst="rect">
                <a:avLst/>
              </a:prstGeom>
              <a:ln>
                <a:solidFill>
                  <a:schemeClr val="accent5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Accounts Payable</a:t>
                </a:r>
                <a:r>
                  <a:rPr kumimoji="0" lang="en-US" sz="1800" b="1" i="0" u="none" strike="noStrike" cap="none" normalizeH="0" dirty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 Module</a:t>
                </a:r>
              </a:p>
              <a:p>
                <a:pPr algn="ctr"/>
                <a:r>
                  <a:rPr lang="en-US" sz="1400" b="0" i="1" dirty="0"/>
                  <a:t>(Vouchers / Invoices)</a:t>
                </a: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052783" y="5463348"/>
                <a:ext cx="3291168" cy="103997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200" b="0" dirty="0">
                    <a:solidFill>
                      <a:srgbClr val="000099"/>
                    </a:solidFill>
                  </a:rPr>
                  <a:t>Pay a Vendor (companies and individuals)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200" b="0" dirty="0">
                    <a:solidFill>
                      <a:srgbClr val="000099"/>
                    </a:solidFill>
                  </a:rPr>
                  <a:t>Create vouchers for payment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3126384" y="2353405"/>
              <a:ext cx="1034136" cy="5463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>
              <a:off x="4409592" y="4178798"/>
              <a:ext cx="1524" cy="73152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6343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Tracking Purchases Against Budget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1" y="927100"/>
            <a:ext cx="8061960" cy="49657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What is the Chart of Accounts (COA)?</a:t>
            </a:r>
          </a:p>
          <a:p>
            <a:r>
              <a:rPr lang="en-US" sz="2000" dirty="0"/>
              <a:t>An organized listing of an organization’s accounts that helps track financial transactions against the correct budget</a:t>
            </a:r>
          </a:p>
          <a:p>
            <a:r>
              <a:rPr lang="en-US" sz="2000" dirty="0"/>
              <a:t>Segregate expenditures, revenue, asset and liabilities</a:t>
            </a:r>
          </a:p>
          <a:p>
            <a:r>
              <a:rPr lang="en-US" sz="2000" dirty="0"/>
              <a:t>Allows for sophisticated financial reporting</a:t>
            </a:r>
          </a:p>
          <a:p>
            <a:r>
              <a:rPr lang="en-US" sz="2000" dirty="0"/>
              <a:t>Known as ‘</a:t>
            </a:r>
            <a:r>
              <a:rPr lang="en-US" sz="2000" b="1" dirty="0" err="1"/>
              <a:t>Chartfields</a:t>
            </a:r>
            <a:r>
              <a:rPr lang="en-US" sz="2000" dirty="0"/>
              <a:t>’ in GEARS system</a:t>
            </a:r>
          </a:p>
        </p:txBody>
      </p:sp>
    </p:spTree>
    <p:extLst>
      <p:ext uri="{BB962C8B-B14F-4D97-AF65-F5344CB8AC3E}">
        <p14:creationId xmlns:p14="http://schemas.microsoft.com/office/powerpoint/2010/main" val="122072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Introduction – About DPCGA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4" y="893422"/>
            <a:ext cx="2007766" cy="1823765"/>
          </a:xfrm>
          <a:prstGeom prst="rect">
            <a:avLst/>
          </a:prstGeom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336126" y="893422"/>
            <a:ext cx="6213514" cy="207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800">
                <a:latin typeface="+mn-lt"/>
                <a:ea typeface="ＭＳ Ｐゴシック" charset="-128"/>
                <a:cs typeface="ＭＳ Ｐゴシック" charset="0"/>
              </a:defRPr>
            </a:lvl1pPr>
            <a:lvl2pPr lvl="1" indent="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None/>
              <a:defRPr>
                <a:latin typeface="+mn-lt"/>
              </a:defRPr>
            </a:lvl2pPr>
            <a:lvl3pPr marL="1143000" lvl="2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 sz="800">
                <a:latin typeface="+mn-lt"/>
              </a:defRPr>
            </a:lvl3pPr>
            <a:lvl4pPr marL="1600200" lvl="3" indent="-22860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Char char="•"/>
              <a:defRPr sz="22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000">
                <a:latin typeface="+mn-lt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0" dirty="0"/>
              <a:t>A little bit about us… </a:t>
            </a:r>
          </a:p>
          <a:p>
            <a:r>
              <a:rPr lang="en-US" altLang="en-US" sz="2400" dirty="0"/>
              <a:t>Kevin Jones, </a:t>
            </a:r>
            <a:r>
              <a:rPr lang="en-US" altLang="en-US" sz="2400" b="0" i="1" dirty="0"/>
              <a:t>Deputy Director of Procurement, Contract, and Grant Administration (DPCGA)</a:t>
            </a:r>
            <a:r>
              <a:rPr lang="en-US" altLang="en-US" sz="2400" b="0" dirty="0"/>
              <a:t> </a:t>
            </a:r>
          </a:p>
          <a:p>
            <a:r>
              <a:rPr lang="en-US" altLang="en-US" sz="2400" dirty="0"/>
              <a:t>Robin Smith, </a:t>
            </a:r>
            <a:r>
              <a:rPr lang="en-US" altLang="en-US" sz="2400" b="0" i="1" dirty="0"/>
              <a:t>Procurement Specialist</a:t>
            </a:r>
            <a:r>
              <a:rPr lang="en-US" altLang="en-US" sz="2400" b="0" dirty="0"/>
              <a:t>, “Buyer”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62000" y="3753427"/>
            <a:ext cx="7625754" cy="228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800">
                <a:latin typeface="+mn-lt"/>
                <a:ea typeface="ＭＳ Ｐゴシック" charset="-128"/>
                <a:cs typeface="ＭＳ Ｐゴシック" charset="0"/>
              </a:defRPr>
            </a:lvl1pPr>
            <a:lvl2pPr lvl="1" indent="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None/>
              <a:defRPr>
                <a:latin typeface="+mn-lt"/>
              </a:defRPr>
            </a:lvl2pPr>
            <a:lvl3pPr marL="1143000" lvl="2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 sz="800">
                <a:latin typeface="+mn-lt"/>
              </a:defRPr>
            </a:lvl3pPr>
            <a:lvl4pPr marL="1600200" lvl="3" indent="-22860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Char char="•"/>
              <a:defRPr sz="22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000">
                <a:latin typeface="+mn-lt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altLang="en-US" sz="2000" b="0" dirty="0"/>
              <a:t>The </a:t>
            </a:r>
            <a:r>
              <a:rPr lang="en-US" altLang="en-US" sz="2000" dirty="0"/>
              <a:t>Office of Procurement </a:t>
            </a:r>
            <a:r>
              <a:rPr lang="en-US" altLang="en-US" sz="2000" b="0" dirty="0"/>
              <a:t>concentrates on the bid solicitation process, terms contracts, etc. and oversees the purchasing functions of the GEARS system, including: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/>
              <a:t>Contracts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/>
              <a:t>Requisitions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/>
              <a:t>Purchase Orders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/>
              <a:t>Express Purchase Orders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/>
              <a:t>Judiciary’s Procurement Credit Card (P-Card) Program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lvl="1">
              <a:spcBef>
                <a:spcPts val="0"/>
              </a:spcBef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5070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25400"/>
            <a:ext cx="7248144" cy="6604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Overview of the Judiciary’s COA/ </a:t>
            </a:r>
            <a:r>
              <a:rPr lang="en-US" altLang="en-US" dirty="0" err="1">
                <a:ea typeface="ＭＳ Ｐゴシック" pitchFamily="34" charset="-128"/>
              </a:rPr>
              <a:t>Chartfields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621792" y="2225548"/>
            <a:ext cx="7869936" cy="2885948"/>
          </a:xfrm>
        </p:spPr>
        <p:txBody>
          <a:bodyPr/>
          <a:lstStyle/>
          <a:p>
            <a:r>
              <a:rPr lang="en-US" sz="2000" dirty="0"/>
              <a:t>Seven fields of information</a:t>
            </a:r>
          </a:p>
          <a:p>
            <a:r>
              <a:rPr lang="en-US" sz="2000" dirty="0"/>
              <a:t>When combined define the proper allocation of transactions within general ledger, budgeting and procure to pay, i.e. PO’s, vouchers</a:t>
            </a:r>
          </a:p>
          <a:p>
            <a:r>
              <a:rPr lang="en-US" sz="2000" dirty="0"/>
              <a:t>The type and purpose of the transaction determines which </a:t>
            </a:r>
            <a:r>
              <a:rPr lang="en-US" sz="2000" dirty="0" err="1"/>
              <a:t>Chartfields</a:t>
            </a:r>
            <a:r>
              <a:rPr lang="en-US" sz="2000" dirty="0"/>
              <a:t> to complete</a:t>
            </a:r>
          </a:p>
          <a:p>
            <a:r>
              <a:rPr lang="en-US" sz="2000" dirty="0"/>
              <a:t>All fields of the </a:t>
            </a:r>
            <a:r>
              <a:rPr lang="en-US" sz="2000" dirty="0" err="1"/>
              <a:t>Chartfields</a:t>
            </a:r>
            <a:r>
              <a:rPr lang="en-US" sz="2000" dirty="0"/>
              <a:t> are required to define and validate funding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48056" y="990600"/>
            <a:ext cx="8043672" cy="990600"/>
            <a:chOff x="274320" y="990600"/>
            <a:chExt cx="8043672" cy="990600"/>
          </a:xfr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grpSpPr>
        <p:sp>
          <p:nvSpPr>
            <p:cNvPr id="2" name="Rectangle 1"/>
            <p:cNvSpPr/>
            <p:nvPr/>
          </p:nvSpPr>
          <p:spPr bwMode="auto">
            <a:xfrm>
              <a:off x="274320" y="996696"/>
              <a:ext cx="914400" cy="9692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Account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478280" y="993648"/>
              <a:ext cx="914400" cy="9692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/>
                <a:t>Batch Agency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663952" y="1008888"/>
              <a:ext cx="914400" cy="9692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Fund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55720" y="993648"/>
              <a:ext cx="923544" cy="9692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Program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068824" y="990600"/>
              <a:ext cx="914400" cy="9692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Approp</a:t>
              </a: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Number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236208" y="1005840"/>
              <a:ext cx="914400" cy="9692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Approp</a:t>
              </a: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Year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403592" y="1011936"/>
              <a:ext cx="914400" cy="96926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PCA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1194816" y="1472184"/>
              <a:ext cx="268224" cy="6096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2398776" y="1469136"/>
              <a:ext cx="268224" cy="6096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3575304" y="1484376"/>
              <a:ext cx="268224" cy="6096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788408" y="1481328"/>
              <a:ext cx="268224" cy="6096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5969508" y="1469136"/>
              <a:ext cx="268224" cy="6096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7138416" y="1466088"/>
              <a:ext cx="268224" cy="6096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44272" y="4758183"/>
            <a:ext cx="8483600" cy="14231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000" b="0" kern="0" dirty="0"/>
          </a:p>
          <a:p>
            <a:pPr marL="0" indent="0" algn="ctr">
              <a:buFont typeface="Arial" pitchFamily="34" charset="0"/>
              <a:buNone/>
            </a:pPr>
            <a:r>
              <a:rPr lang="en-US" sz="2000" b="0" i="1" kern="0" dirty="0"/>
              <a:t>For more details regarding budget and finance chart of accounts and object codes and definitions, visit the budget and finance site at:  </a:t>
            </a:r>
            <a:r>
              <a:rPr lang="en-US" sz="2000" b="0" kern="0" dirty="0">
                <a:hlinkClick r:id="rId2"/>
              </a:rPr>
              <a:t>http://courtnet/finance/index.html</a:t>
            </a:r>
            <a:endParaRPr lang="en-US" b="0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76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58" y="781604"/>
            <a:ext cx="7788954" cy="12268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217045" y="5901239"/>
            <a:ext cx="2154397" cy="6737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25400"/>
            <a:ext cx="7248144" cy="6604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Judiciary’s </a:t>
            </a:r>
            <a:r>
              <a:rPr lang="en-US" altLang="en-US" dirty="0" err="1">
                <a:ea typeface="ＭＳ Ｐゴシック" pitchFamily="34" charset="-128"/>
              </a:rPr>
              <a:t>Chartfields</a:t>
            </a:r>
            <a:r>
              <a:rPr lang="en-US" altLang="en-US" dirty="0">
                <a:ea typeface="ＭＳ Ｐゴシック" pitchFamily="34" charset="-128"/>
              </a:rPr>
              <a:t> in GEARS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627719"/>
              </p:ext>
            </p:extLst>
          </p:nvPr>
        </p:nvGraphicFramePr>
        <p:xfrm>
          <a:off x="217045" y="2104307"/>
          <a:ext cx="8816979" cy="47584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8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662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This represents</a:t>
                      </a:r>
                      <a:r>
                        <a:rPr lang="en-US" b="0" baseline="0" dirty="0"/>
                        <a:t> how the expense is being categorized</a:t>
                      </a:r>
                      <a:r>
                        <a:rPr lang="en-US" b="0" dirty="0"/>
                        <a:t> (e.g., 0902 – General Office Supplies,</a:t>
                      </a:r>
                      <a:r>
                        <a:rPr lang="en-US" b="0" baseline="0" dirty="0"/>
                        <a:t> 0809 Equip Maintenance &amp; Repair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08"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Batch</a:t>
                      </a:r>
                      <a:r>
                        <a:rPr lang="en-US" b="0" baseline="0" dirty="0"/>
                        <a:t> Agency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Identifies AOC and Circuit Court (C25) vs District</a:t>
                      </a:r>
                      <a:r>
                        <a:rPr lang="en-US" b="0" baseline="0" dirty="0"/>
                        <a:t> Court (C50)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0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Type of money being spent, e.g., general vs special fund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08"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Identifies the court or</a:t>
                      </a:r>
                      <a:r>
                        <a:rPr lang="en-US" b="0" baseline="0" dirty="0"/>
                        <a:t> program (e.g., B004 – District Court)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662">
                <a:tc>
                  <a:txBody>
                    <a:bodyPr/>
                    <a:lstStyle/>
                    <a:p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Appropriation</a:t>
                      </a:r>
                      <a:r>
                        <a:rPr lang="en-US" b="0" baseline="0" dirty="0"/>
                        <a:t> Number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Identifies the appropriation program in which the</a:t>
                      </a:r>
                      <a:r>
                        <a:rPr lang="en-US" sz="1800" baseline="0" dirty="0"/>
                        <a:t> program resides under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8085">
                <a:tc>
                  <a:txBody>
                    <a:bodyPr/>
                    <a:lstStyle/>
                    <a:p>
                      <a:r>
                        <a:rPr lang="en-US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Appropriation</a:t>
                      </a:r>
                      <a:r>
                        <a:rPr lang="en-US" b="0" baseline="0" dirty="0"/>
                        <a:t> Year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 budget year that the money was assigned to be expensed from.  The year is based on when the fiscal</a:t>
                      </a:r>
                      <a:r>
                        <a:rPr lang="en-US" sz="1800" baseline="0" dirty="0"/>
                        <a:t> year ends. (State Fiscal Year runs July 1 – June 30). e.g., AY2019 for spending during July 1, 2018 and ends, June 30, 2019.  For past encumbrances and accruals, the AY entered would be from a previous year.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662">
                <a:tc>
                  <a:txBody>
                    <a:bodyPr/>
                    <a:lstStyle/>
                    <a:p>
                      <a:r>
                        <a:rPr lang="en-US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Program</a:t>
                      </a:r>
                      <a:r>
                        <a:rPr lang="en-US" b="0" baseline="0" dirty="0"/>
                        <a:t> Cost Account (PCA)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Identifies</a:t>
                      </a:r>
                      <a:r>
                        <a:rPr lang="en-US" b="0" baseline="0" dirty="0"/>
                        <a:t> the court or program responsible for the transaction (e.g., 90001 Judiciary Information Services)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4667735" y="1391491"/>
            <a:ext cx="262188" cy="250193"/>
          </a:xfrm>
          <a:prstGeom prst="ellipse">
            <a:avLst/>
          </a:prstGeom>
          <a:solidFill>
            <a:srgbClr val="5B9BD5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27432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00556" y="1391492"/>
            <a:ext cx="262188" cy="250193"/>
          </a:xfrm>
          <a:prstGeom prst="ellipse">
            <a:avLst/>
          </a:prstGeom>
          <a:solidFill>
            <a:srgbClr val="5B9BD5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27432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2733504" y="1391492"/>
            <a:ext cx="262188" cy="250193"/>
          </a:xfrm>
          <a:prstGeom prst="ellipse">
            <a:avLst/>
          </a:prstGeom>
          <a:solidFill>
            <a:srgbClr val="5B9BD5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27432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504264" y="1391491"/>
            <a:ext cx="262188" cy="250193"/>
          </a:xfrm>
          <a:prstGeom prst="ellipse">
            <a:avLst/>
          </a:prstGeom>
          <a:solidFill>
            <a:srgbClr val="5B9BD5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27432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51104" y="1385636"/>
            <a:ext cx="262188" cy="250193"/>
          </a:xfrm>
          <a:prstGeom prst="ellipse">
            <a:avLst/>
          </a:prstGeom>
          <a:solidFill>
            <a:srgbClr val="5B9BD5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27432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7297453" y="1385635"/>
            <a:ext cx="262188" cy="250193"/>
          </a:xfrm>
          <a:prstGeom prst="ellipse">
            <a:avLst/>
          </a:prstGeom>
          <a:solidFill>
            <a:srgbClr val="5B9BD5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27432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57105" y="1385634"/>
            <a:ext cx="262188" cy="250193"/>
          </a:xfrm>
          <a:prstGeom prst="ellipse">
            <a:avLst/>
          </a:prstGeom>
          <a:solidFill>
            <a:srgbClr val="5B9BD5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27432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1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217045" y="5901239"/>
            <a:ext cx="2154397" cy="6737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What is a </a:t>
            </a:r>
            <a:r>
              <a:rPr lang="en-US" altLang="en-US" dirty="0" err="1">
                <a:ea typeface="ＭＳ Ｐゴシック" pitchFamily="34" charset="-128"/>
              </a:rPr>
              <a:t>SpeedChart</a:t>
            </a:r>
            <a:r>
              <a:rPr lang="en-US" altLang="en-US" dirty="0">
                <a:ea typeface="ＭＳ Ｐゴシック" pitchFamily="34" charset="-128"/>
              </a:rPr>
              <a:t>?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217045" y="927100"/>
            <a:ext cx="8761855" cy="49657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dirty="0" err="1"/>
              <a:t>SpeedChart</a:t>
            </a:r>
            <a:r>
              <a:rPr lang="en-US" sz="2000" dirty="0"/>
              <a:t> code is used to automatically populate 5 of the 7 fields that make up the </a:t>
            </a:r>
            <a:r>
              <a:rPr lang="en-US" sz="2000" dirty="0" err="1"/>
              <a:t>Chartfield</a:t>
            </a:r>
            <a:r>
              <a:rPr lang="en-US" sz="2000" dirty="0"/>
              <a:t> string</a:t>
            </a:r>
          </a:p>
          <a:p>
            <a:pPr lvl="1"/>
            <a:r>
              <a:rPr lang="en-US" sz="1800" dirty="0"/>
              <a:t>Increases data efficiency by reducing the number of keystrokes</a:t>
            </a:r>
          </a:p>
          <a:p>
            <a:r>
              <a:rPr lang="en-US" sz="2000" dirty="0"/>
              <a:t>Enter your Program Cost Account (PCA) in </a:t>
            </a:r>
            <a:r>
              <a:rPr lang="en-US" sz="2000" dirty="0" err="1"/>
              <a:t>SpeedChart</a:t>
            </a:r>
            <a:r>
              <a:rPr lang="en-US" sz="2000" dirty="0"/>
              <a:t> field, the system auto populates (Batch Agency, Fund, Program, Appropriation Number, and PCA)</a:t>
            </a:r>
          </a:p>
          <a:p>
            <a:r>
              <a:rPr lang="en-US" sz="2000" dirty="0"/>
              <a:t>In most cases, you will need to enter the two other fields, account and Appropriation Year.</a:t>
            </a:r>
          </a:p>
          <a:p>
            <a:r>
              <a:rPr lang="en-US" sz="2000" dirty="0"/>
              <a:t>For Express PO’s only, the Account code will auto populate from the category</a:t>
            </a:r>
          </a:p>
          <a:p>
            <a:r>
              <a:rPr lang="en-US" sz="2000" dirty="0"/>
              <a:t>Enter the Appropriation Year (year is based on the year that the current fiscal year ends, unless the expense was accrued or encumbered)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5" y="4411829"/>
            <a:ext cx="8429650" cy="19748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5935579" y="4411829"/>
            <a:ext cx="2711116" cy="40882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5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Let’s take a break!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65100" y="963613"/>
            <a:ext cx="8577263" cy="5013325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br>
              <a:rPr lang="en-US" altLang="en-US" sz="2800">
                <a:ea typeface="ＭＳ Ｐゴシック" pitchFamily="34" charset="-128"/>
              </a:rPr>
            </a:br>
            <a:br>
              <a:rPr lang="en-US" altLang="en-US" sz="2800">
                <a:ea typeface="ＭＳ Ｐゴシック" pitchFamily="34" charset="-128"/>
              </a:rPr>
            </a:br>
            <a:endParaRPr lang="en-US" altLang="en-US">
              <a:ea typeface="ＭＳ Ｐゴシック" pitchFamily="34" charset="-128"/>
            </a:endParaRPr>
          </a:p>
        </p:txBody>
      </p:sp>
      <p:pic>
        <p:nvPicPr>
          <p:cNvPr id="24580" name="Picture 2" descr="C:\Users\Danyelle.Reid\AppData\Local\Microsoft\Windows\Temporary Internet Files\Content.IE5\66R0DDB7\MC90044208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030538"/>
            <a:ext cx="504507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8360" y="1252835"/>
            <a:ext cx="264687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BREAK</a:t>
            </a:r>
          </a:p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10 min.</a:t>
            </a:r>
          </a:p>
        </p:txBody>
      </p:sp>
    </p:spTree>
    <p:extLst>
      <p:ext uri="{BB962C8B-B14F-4D97-AF65-F5344CB8AC3E}">
        <p14:creationId xmlns:p14="http://schemas.microsoft.com/office/powerpoint/2010/main" val="423733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Requisitions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Up Procurement Documents in GEARS</a:t>
            </a:r>
          </a:p>
        </p:txBody>
      </p:sp>
    </p:spTree>
    <p:extLst>
      <p:ext uri="{BB962C8B-B14F-4D97-AF65-F5344CB8AC3E}">
        <p14:creationId xmlns:p14="http://schemas.microsoft.com/office/powerpoint/2010/main" val="3037811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"/>
            <a:ext cx="7193280" cy="660400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to Remember When Setting Up Procurement Documents In GEARS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3624" y="927100"/>
            <a:ext cx="6879336" cy="49657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000" dirty="0"/>
              <a:t>Record important information such as serial number and period of coverage dates in the </a:t>
            </a:r>
            <a:r>
              <a:rPr lang="en-US" altLang="en-US" sz="2000" b="1" dirty="0"/>
              <a:t>Name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Item Description </a:t>
            </a:r>
            <a:r>
              <a:rPr lang="en-US" altLang="en-US" sz="2000" dirty="0"/>
              <a:t>fields</a:t>
            </a:r>
          </a:p>
          <a:p>
            <a:pPr lvl="1"/>
            <a:r>
              <a:rPr lang="en-US" altLang="en-US" sz="1800" dirty="0"/>
              <a:t>Helps to identify the purchase and expense</a:t>
            </a:r>
          </a:p>
          <a:p>
            <a:pPr lvl="1"/>
            <a:r>
              <a:rPr lang="en-US" altLang="en-US" sz="1800" dirty="0"/>
              <a:t>Especially when creating requisitions for “service maintenance”</a:t>
            </a:r>
          </a:p>
          <a:p>
            <a:pPr lvl="1"/>
            <a:r>
              <a:rPr lang="en-US" altLang="en-US" sz="1800" dirty="0"/>
              <a:t>Do no use special characters (e.g., ‘/:;) in the name; vouchers  </a:t>
            </a:r>
            <a:endParaRPr lang="en-US" alt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Attach contracts to Express POs for blanket (BPO) contract vendors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Must set-up your Requisitions/Express POs in the manner in which you wish to Receive goods and services</a:t>
            </a:r>
          </a:p>
          <a:p>
            <a:pPr lvl="1"/>
            <a:r>
              <a:rPr lang="en-US" sz="1800" dirty="0"/>
              <a:t>Goods/service at the </a:t>
            </a:r>
            <a:r>
              <a:rPr lang="en-US" sz="1800" u="sng" dirty="0"/>
              <a:t>SAME</a:t>
            </a:r>
            <a:r>
              <a:rPr lang="en-US" sz="1800" dirty="0"/>
              <a:t> unit cost should be </a:t>
            </a:r>
            <a:r>
              <a:rPr lang="en-US" sz="1800" b="1" i="1" u="sng" dirty="0"/>
              <a:t>Quantity </a:t>
            </a:r>
          </a:p>
          <a:p>
            <a:pPr lvl="1"/>
            <a:r>
              <a:rPr lang="en-US" sz="1800" dirty="0"/>
              <a:t>Service(s) with </a:t>
            </a:r>
            <a:r>
              <a:rPr lang="en-US" sz="1800" u="sng" dirty="0"/>
              <a:t>VARYING</a:t>
            </a:r>
            <a:r>
              <a:rPr lang="en-US" sz="1800" dirty="0"/>
              <a:t> price should be </a:t>
            </a:r>
            <a:r>
              <a:rPr lang="en-US" sz="1800" b="1" i="1" u="sng" dirty="0"/>
              <a:t>Amount Only </a:t>
            </a:r>
            <a:r>
              <a:rPr lang="en-US" sz="2000" dirty="0"/>
              <a:t>Unit of measure (UOM) for “Amount Only” purchase documents should be AMT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Remember to check the </a:t>
            </a:r>
            <a:r>
              <a:rPr lang="en-US" sz="2000" b="1" dirty="0"/>
              <a:t>Amount Only </a:t>
            </a:r>
            <a:r>
              <a:rPr lang="en-US" sz="2000" dirty="0"/>
              <a:t>checkbox, if you are creating an “Amount Only” purchase document</a:t>
            </a:r>
          </a:p>
          <a:p>
            <a:pPr lvl="1"/>
            <a:r>
              <a:rPr lang="en-US" sz="1800" dirty="0"/>
              <a:t>Located under the </a:t>
            </a:r>
            <a:r>
              <a:rPr lang="en-US" sz="1800" b="1" dirty="0"/>
              <a:t>Attributes</a:t>
            </a:r>
            <a:r>
              <a:rPr lang="en-US" sz="1800" dirty="0"/>
              <a:t> section on the </a:t>
            </a:r>
            <a:r>
              <a:rPr lang="en-US" sz="1800" b="1" dirty="0"/>
              <a:t>Line Details </a:t>
            </a:r>
            <a:r>
              <a:rPr lang="en-US" sz="1800" dirty="0"/>
              <a:t>icon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/>
              <a:t>Know the correct budget codes (PCA) for your transaction(s)</a:t>
            </a:r>
            <a:r>
              <a:rPr lang="en-US" sz="2200" dirty="0"/>
              <a:t>	</a:t>
            </a:r>
          </a:p>
          <a:p>
            <a:endParaRPr lang="en-US" sz="2000" b="1" i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2" y="1264729"/>
            <a:ext cx="8953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7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Creating A Requisition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28384"/>
            <a:ext cx="701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Create Requisition</a:t>
            </a:r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07679" y="4381500"/>
            <a:ext cx="3597621" cy="22969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4776760" y="4305846"/>
            <a:ext cx="519140" cy="543781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79" y="1623639"/>
            <a:ext cx="8024884" cy="38814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295900" y="928384"/>
            <a:ext cx="1623514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/>
              <a:t>Clink here Requisition Setting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032310" y="1540300"/>
            <a:ext cx="484632" cy="30248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Creating A Requisition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532" y="888059"/>
            <a:ext cx="7431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Requisition Settings</a:t>
            </a:r>
          </a:p>
          <a:p>
            <a:r>
              <a:rPr lang="en-US" sz="1000" dirty="0">
                <a:solidFill>
                  <a:srgbClr val="C00000"/>
                </a:solidFill>
              </a:rPr>
              <a:t>1. Fill in requisition name- something you can identify with for future use.</a:t>
            </a:r>
          </a:p>
          <a:p>
            <a:r>
              <a:rPr lang="en-US" sz="1000" dirty="0">
                <a:solidFill>
                  <a:srgbClr val="C00000"/>
                </a:solidFill>
              </a:rPr>
              <a:t>2. Click on Override button -  The defaults entered will populated on ALL your requisition lines.</a:t>
            </a:r>
          </a:p>
          <a:p>
            <a:r>
              <a:rPr lang="en-US" sz="1000" dirty="0">
                <a:solidFill>
                  <a:srgbClr val="C00000"/>
                </a:solidFill>
              </a:rPr>
              <a:t>3. Fill in your </a:t>
            </a:r>
            <a:r>
              <a:rPr lang="en-US" sz="1000" dirty="0" err="1">
                <a:solidFill>
                  <a:srgbClr val="C00000"/>
                </a:solidFill>
              </a:rPr>
              <a:t>SpeedChart</a:t>
            </a:r>
            <a:r>
              <a:rPr lang="en-US" sz="1000" dirty="0">
                <a:solidFill>
                  <a:srgbClr val="C00000"/>
                </a:solidFill>
              </a:rPr>
              <a:t> info.  Everyone should know there Program Information</a:t>
            </a:r>
          </a:p>
          <a:p>
            <a:endParaRPr lang="en-US" sz="800" b="0" dirty="0">
              <a:solidFill>
                <a:srgbClr val="C00000"/>
              </a:solidFill>
            </a:endParaRPr>
          </a:p>
          <a:p>
            <a:pPr algn="ctr"/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02" y="4729880"/>
            <a:ext cx="8224837" cy="20225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2" y="1711835"/>
            <a:ext cx="8360657" cy="288746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075483" y="1892506"/>
            <a:ext cx="262188" cy="250193"/>
          </a:xfrm>
          <a:prstGeom prst="ellipse">
            <a:avLst/>
          </a:prstGeom>
          <a:solidFill>
            <a:srgbClr val="5B9BD5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27432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355650" y="2906973"/>
            <a:ext cx="262188" cy="250193"/>
          </a:xfrm>
          <a:prstGeom prst="ellipse">
            <a:avLst/>
          </a:prstGeom>
          <a:solidFill>
            <a:srgbClr val="5B9BD5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27432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03713" y="4876807"/>
            <a:ext cx="262188" cy="250193"/>
          </a:xfrm>
          <a:prstGeom prst="ellipse">
            <a:avLst/>
          </a:prstGeom>
          <a:solidFill>
            <a:srgbClr val="5B9BD5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27432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454315" y="1917032"/>
            <a:ext cx="2967398" cy="24448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141386" y="4876806"/>
            <a:ext cx="1577751" cy="25019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0947" y="2905054"/>
            <a:ext cx="802106" cy="2521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99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Creating A Requisition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" y="788505"/>
            <a:ext cx="70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Click on Special Requests</a:t>
            </a:r>
            <a:endParaRPr lang="en-US" sz="1800" b="0" dirty="0">
              <a:solidFill>
                <a:srgbClr val="C00000"/>
              </a:solidFill>
            </a:endParaRPr>
          </a:p>
          <a:p>
            <a:pPr algn="ctr"/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8" y="1195387"/>
            <a:ext cx="8338783" cy="4467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374710" y="3016155"/>
            <a:ext cx="1828800" cy="6823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50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7" y="846160"/>
            <a:ext cx="8838243" cy="4397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5243724"/>
            <a:ext cx="7505700" cy="16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3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Introduction – About DBF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840826" y="890271"/>
            <a:ext cx="7458114" cy="2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800">
                <a:latin typeface="+mn-lt"/>
                <a:ea typeface="ＭＳ Ｐゴシック" charset="-128"/>
                <a:cs typeface="ＭＳ Ｐゴシック" charset="0"/>
              </a:defRPr>
            </a:lvl1pPr>
            <a:lvl2pPr lvl="1" indent="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None/>
              <a:defRPr>
                <a:latin typeface="+mn-lt"/>
              </a:defRPr>
            </a:lvl2pPr>
            <a:lvl3pPr marL="1143000" lvl="2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 sz="800">
                <a:latin typeface="+mn-lt"/>
              </a:defRPr>
            </a:lvl3pPr>
            <a:lvl4pPr marL="1600200" lvl="3" indent="-22860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Char char="•"/>
              <a:defRPr sz="22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000">
                <a:latin typeface="+mn-lt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0" dirty="0"/>
              <a:t>A little bit about us… </a:t>
            </a:r>
          </a:p>
          <a:p>
            <a:r>
              <a:rPr lang="en-US" altLang="en-US" sz="2400" dirty="0"/>
              <a:t>Laura Jones,  </a:t>
            </a:r>
            <a:r>
              <a:rPr lang="en-US" altLang="en-US" sz="2400" b="0" i="1" dirty="0"/>
              <a:t>Director District Court  Finance</a:t>
            </a:r>
            <a:r>
              <a:rPr lang="en-US" altLang="en-US" sz="2400" b="0" dirty="0"/>
              <a:t> </a:t>
            </a:r>
          </a:p>
          <a:p>
            <a:r>
              <a:rPr lang="en-US" altLang="en-US" sz="2400" dirty="0"/>
              <a:t>Larry Tucker</a:t>
            </a:r>
            <a:r>
              <a:rPr lang="en-US" altLang="en-US" sz="2400" b="0" dirty="0"/>
              <a:t>, </a:t>
            </a:r>
            <a:r>
              <a:rPr lang="en-US" altLang="en-US" sz="2400" b="0" i="1" dirty="0"/>
              <a:t>Deputy Director- District Court Finance</a:t>
            </a:r>
            <a:endParaRPr lang="en-US" altLang="en-US" sz="2400" b="0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62000" y="3828416"/>
            <a:ext cx="7901940" cy="263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800">
                <a:latin typeface="+mn-lt"/>
                <a:ea typeface="ＭＳ Ｐゴシック" charset="-128"/>
                <a:cs typeface="ＭＳ Ｐゴシック" charset="0"/>
              </a:defRPr>
            </a:lvl1pPr>
            <a:lvl2pPr lvl="1" indent="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None/>
              <a:defRPr>
                <a:latin typeface="+mn-lt"/>
              </a:defRPr>
            </a:lvl2pPr>
            <a:lvl3pPr marL="1143000" lvl="2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 sz="800">
                <a:latin typeface="+mn-lt"/>
              </a:defRPr>
            </a:lvl3pPr>
            <a:lvl4pPr marL="1600200" lvl="3" indent="-22860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Char char="•"/>
              <a:defRPr sz="22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000">
                <a:latin typeface="+mn-lt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altLang="en-US" sz="2000" b="0" dirty="0"/>
              <a:t>The </a:t>
            </a:r>
            <a:r>
              <a:rPr lang="en-US" altLang="en-US" sz="2000" dirty="0"/>
              <a:t>Department of Budget and Finance </a:t>
            </a:r>
            <a:r>
              <a:rPr lang="en-US" altLang="en-US" sz="2000" b="0" dirty="0"/>
              <a:t>handles the accounting, budgeting, and financial services of the Judiciary. Key functional responsibilities include: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/>
              <a:t>Accounts payable / Receivable / Revenue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/>
              <a:t>Justification and execution of the Judiciary budget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/>
              <a:t>Oversight of the security and operational aspects of the financial computer operating system (GEARS).</a:t>
            </a:r>
          </a:p>
          <a:p>
            <a:pPr lvl="1" algn="ctr">
              <a:spcBef>
                <a:spcPts val="0"/>
              </a:spcBef>
            </a:pPr>
            <a:endParaRPr lang="en-US" altLang="en-US" sz="2000" dirty="0"/>
          </a:p>
          <a:p>
            <a:pPr lvl="1" algn="ctr">
              <a:spcBef>
                <a:spcPts val="0"/>
              </a:spcBef>
            </a:pPr>
            <a:endParaRPr lang="en-US" alt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2" y="871537"/>
            <a:ext cx="1616148" cy="23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9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Creating A Requisition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788505"/>
            <a:ext cx="789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Review and Submit </a:t>
            </a:r>
            <a:r>
              <a:rPr lang="en-US" sz="1800" b="0" dirty="0">
                <a:solidFill>
                  <a:srgbClr val="C00000"/>
                </a:solidFill>
              </a:rPr>
              <a:t>– Add Ship To, Distribute By (Quantity vs Amount), Accounting Lines (</a:t>
            </a:r>
            <a:r>
              <a:rPr lang="en-US" sz="1800" b="0" dirty="0" err="1">
                <a:solidFill>
                  <a:srgbClr val="C00000"/>
                </a:solidFill>
              </a:rPr>
              <a:t>Chartfields</a:t>
            </a:r>
            <a:r>
              <a:rPr lang="en-US" sz="1800" b="0" dirty="0">
                <a:solidFill>
                  <a:srgbClr val="C00000"/>
                </a:solidFill>
              </a:rPr>
              <a:t> / </a:t>
            </a:r>
            <a:r>
              <a:rPr lang="en-US" sz="1800" b="0" dirty="0" err="1">
                <a:solidFill>
                  <a:srgbClr val="C00000"/>
                </a:solidFill>
              </a:rPr>
              <a:t>SpeedChart</a:t>
            </a:r>
            <a:r>
              <a:rPr lang="en-US" sz="1800" b="0" dirty="0">
                <a:solidFill>
                  <a:srgbClr val="C00000"/>
                </a:solidFill>
              </a:rPr>
              <a:t>), Req Header Comments</a:t>
            </a:r>
          </a:p>
          <a:p>
            <a:pPr algn="ctr"/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89" y="1749339"/>
            <a:ext cx="7771885" cy="3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61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74" y="2386366"/>
            <a:ext cx="8027731" cy="3717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33" y="1463036"/>
            <a:ext cx="7958672" cy="809316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Creating A Requisition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788505"/>
            <a:ext cx="701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Enter Req Line Comments and Attachments </a:t>
            </a:r>
            <a:r>
              <a:rPr lang="en-US" sz="1800" b="0" dirty="0">
                <a:solidFill>
                  <a:srgbClr val="C00000"/>
                </a:solidFill>
              </a:rPr>
              <a:t>(e.g., quotes) – click ‘</a:t>
            </a:r>
            <a:r>
              <a:rPr lang="en-US" sz="1800" dirty="0">
                <a:solidFill>
                  <a:srgbClr val="C00000"/>
                </a:solidFill>
              </a:rPr>
              <a:t>Send to Supplier</a:t>
            </a:r>
            <a:r>
              <a:rPr lang="en-US" sz="1800" b="0" dirty="0">
                <a:solidFill>
                  <a:srgbClr val="C00000"/>
                </a:solidFill>
              </a:rPr>
              <a:t>’ box for Vendor to see comments</a:t>
            </a:r>
          </a:p>
          <a:p>
            <a:pPr algn="ctr"/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838573" y="2005326"/>
            <a:ext cx="222583" cy="2276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18551267">
            <a:off x="7879266" y="1561181"/>
            <a:ext cx="609600" cy="394541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13009447">
            <a:off x="273206" y="4011929"/>
            <a:ext cx="484089" cy="359626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 rot="8699564">
            <a:off x="298806" y="4652474"/>
            <a:ext cx="432889" cy="359626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13874" y="4315325"/>
            <a:ext cx="1259305" cy="16844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29915" y="4526045"/>
            <a:ext cx="1604211" cy="16627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43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755739"/>
            <a:ext cx="7486650" cy="304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10" y="1651676"/>
            <a:ext cx="5438775" cy="857250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Creating A Requisition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788505"/>
            <a:ext cx="7018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Save &amp; Preview Approvals / Check Budget – </a:t>
            </a:r>
            <a:r>
              <a:rPr lang="en-US" sz="1800" b="0" dirty="0">
                <a:solidFill>
                  <a:srgbClr val="C00000"/>
                </a:solidFill>
              </a:rPr>
              <a:t>Check and validate budget before submitting for approval. GEARS assigns Req ID number, verify total amounts, number of lines, etc.; </a:t>
            </a:r>
          </a:p>
          <a:p>
            <a:pPr algn="ctr"/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Left Arrow 15"/>
          <p:cNvSpPr/>
          <p:nvPr/>
        </p:nvSpPr>
        <p:spPr bwMode="auto">
          <a:xfrm rot="10800000">
            <a:off x="230902" y="2178431"/>
            <a:ext cx="476356" cy="306432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Left Arrow 21"/>
          <p:cNvSpPr/>
          <p:nvPr/>
        </p:nvSpPr>
        <p:spPr bwMode="auto">
          <a:xfrm rot="10800000">
            <a:off x="1008049" y="3991226"/>
            <a:ext cx="412484" cy="353881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47700" y="1898489"/>
            <a:ext cx="1577751" cy="25019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19289" y="2238559"/>
            <a:ext cx="1786181" cy="2463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436575" y="4061114"/>
            <a:ext cx="1635488" cy="21410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38497" y="1830108"/>
            <a:ext cx="1835609" cy="26143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17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Creating A Requisition – Your Turn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75919"/>
              </p:ext>
            </p:extLst>
          </p:nvPr>
        </p:nvGraphicFramePr>
        <p:xfrm>
          <a:off x="952500" y="1080655"/>
          <a:ext cx="7352987" cy="4748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0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Contractor/Vendor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Supplier Solicitation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Vendor: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Black" panose="020B0A04020102020204" pitchFamily="34" charset="0"/>
                        </a:rPr>
                        <a:t>N/A</a:t>
                      </a:r>
                      <a:endParaRPr lang="en-US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4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Description: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Black" panose="020B0A04020102020204" pitchFamily="34" charset="0"/>
                        </a:rPr>
                        <a:t>Solicitation for Professional Movers</a:t>
                      </a:r>
                      <a:endParaRPr lang="en-US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Category ID: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Black" panose="020B0A04020102020204" pitchFamily="34" charset="0"/>
                        </a:rPr>
                        <a:t>0826</a:t>
                      </a:r>
                      <a:endParaRPr lang="en-US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PO Qty.: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Black" panose="020B0A04020102020204" pitchFamily="34" charset="0"/>
                        </a:rPr>
                        <a:t>1 (Amount)</a:t>
                      </a:r>
                      <a:endParaRPr lang="en-US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60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Justification: if needed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anose="020B0A04020102020204" pitchFamily="34" charset="0"/>
                        </a:rPr>
                        <a:t>Needed to move all electronic equipment and install furniture with the new office location for (your name)</a:t>
                      </a:r>
                      <a:endParaRPr lang="en-US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60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Merchandise Amount: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anose="020B0A04020102020204" pitchFamily="34" charset="0"/>
                        </a:rPr>
                        <a:t>$3,000.00 – price is estimated.</a:t>
                      </a:r>
                      <a:endParaRPr lang="en-US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Comments: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Black" panose="020B0A04020102020204" pitchFamily="34" charset="0"/>
                        </a:rPr>
                        <a:t>Solicit for bids and ensure that movers can meet all requirements to disassemble and reassemble all furniture &amp; equipment form old location to new properly. Can attach additional information rooms.</a:t>
                      </a:r>
                      <a:endParaRPr lang="en-US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2500" y="1080656"/>
            <a:ext cx="8191500" cy="485927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43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PURCHASE ORDERS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Up Procurement Documents in GEARS</a:t>
            </a:r>
          </a:p>
        </p:txBody>
      </p:sp>
    </p:spTree>
    <p:extLst>
      <p:ext uri="{BB962C8B-B14F-4D97-AF65-F5344CB8AC3E}">
        <p14:creationId xmlns:p14="http://schemas.microsoft.com/office/powerpoint/2010/main" val="3463490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2" y="2037193"/>
            <a:ext cx="7991113" cy="3497333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Before You Begin – Look Up Vendor First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28384"/>
            <a:ext cx="8045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Review Vendors – </a:t>
            </a:r>
            <a:r>
              <a:rPr lang="en-US" sz="1800" b="0" dirty="0">
                <a:solidFill>
                  <a:srgbClr val="C00000"/>
                </a:solidFill>
              </a:rPr>
              <a:t>look up by Tax Identification Number, Social Security Number or by Name (must verify address); If Vendor is not correct, the voucher will not process accurately and must redo documents</a:t>
            </a:r>
          </a:p>
          <a:p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356365" y="3510460"/>
            <a:ext cx="4073888" cy="18724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8621" y="4402008"/>
            <a:ext cx="7973854" cy="95605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56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3" y="2014003"/>
            <a:ext cx="7454174" cy="380126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Creating an Express PO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28384"/>
            <a:ext cx="7018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Purchase Order Header – </a:t>
            </a:r>
            <a:r>
              <a:rPr lang="en-US" sz="1800" b="0" dirty="0">
                <a:solidFill>
                  <a:srgbClr val="C00000"/>
                </a:solidFill>
              </a:rPr>
              <a:t>Enter Vendor ID/Vendor (ID from Review Vendor page); enter PO Reference (e.g., </a:t>
            </a:r>
            <a:r>
              <a:rPr lang="en-US" sz="1800" b="0" i="1" dirty="0">
                <a:solidFill>
                  <a:srgbClr val="C00000"/>
                </a:solidFill>
              </a:rPr>
              <a:t>Catering – Fall Conference</a:t>
            </a:r>
            <a:r>
              <a:rPr lang="en-US" sz="1800" b="0" dirty="0">
                <a:solidFill>
                  <a:srgbClr val="C00000"/>
                </a:solidFill>
              </a:rPr>
              <a:t>)</a:t>
            </a:r>
          </a:p>
          <a:p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24915" y="4164385"/>
            <a:ext cx="534390" cy="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4624" y="4593147"/>
            <a:ext cx="534681" cy="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1259305" y="3923045"/>
            <a:ext cx="3424990" cy="52061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259305" y="4454027"/>
            <a:ext cx="1933074" cy="27839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14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70" y="2681674"/>
            <a:ext cx="8088475" cy="3354765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Creating an Express PO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28384"/>
            <a:ext cx="7018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Purchase Order Line Information – </a:t>
            </a:r>
            <a:r>
              <a:rPr lang="en-US" sz="1800" b="0" dirty="0">
                <a:solidFill>
                  <a:srgbClr val="C00000"/>
                </a:solidFill>
              </a:rPr>
              <a:t>description, PO </a:t>
            </a:r>
            <a:r>
              <a:rPr lang="en-US" sz="1800" b="0" dirty="0" err="1">
                <a:solidFill>
                  <a:srgbClr val="C00000"/>
                </a:solidFill>
              </a:rPr>
              <a:t>Qty</a:t>
            </a:r>
            <a:r>
              <a:rPr lang="en-US" sz="1800" b="0" dirty="0">
                <a:solidFill>
                  <a:srgbClr val="C00000"/>
                </a:solidFill>
              </a:rPr>
              <a:t>, Unit of Measure (</a:t>
            </a:r>
            <a:r>
              <a:rPr lang="en-US" sz="1800" b="0" dirty="0" err="1">
                <a:solidFill>
                  <a:srgbClr val="C00000"/>
                </a:solidFill>
              </a:rPr>
              <a:t>Amt</a:t>
            </a:r>
            <a:r>
              <a:rPr lang="en-US" sz="1800" b="0" dirty="0">
                <a:solidFill>
                  <a:srgbClr val="C00000"/>
                </a:solidFill>
              </a:rPr>
              <a:t> or </a:t>
            </a:r>
            <a:r>
              <a:rPr lang="en-US" sz="1800" b="0" dirty="0" err="1">
                <a:solidFill>
                  <a:srgbClr val="C00000"/>
                </a:solidFill>
              </a:rPr>
              <a:t>Ea</a:t>
            </a:r>
            <a:r>
              <a:rPr lang="en-US" sz="1800" b="0" dirty="0">
                <a:solidFill>
                  <a:srgbClr val="C00000"/>
                </a:solidFill>
              </a:rPr>
              <a:t>), Category, </a:t>
            </a:r>
          </a:p>
          <a:p>
            <a:r>
              <a:rPr lang="en-US" sz="1800" dirty="0">
                <a:solidFill>
                  <a:srgbClr val="C00000"/>
                </a:solidFill>
              </a:rPr>
              <a:t>Schedules</a:t>
            </a:r>
            <a:r>
              <a:rPr lang="en-US" sz="1800" b="0" dirty="0">
                <a:solidFill>
                  <a:srgbClr val="C00000"/>
                </a:solidFill>
              </a:rPr>
              <a:t> – Due Date, Ship To, Price, Distribute By (Amount vs Quantity), </a:t>
            </a:r>
          </a:p>
          <a:p>
            <a:r>
              <a:rPr lang="en-US" sz="1800" dirty="0">
                <a:solidFill>
                  <a:srgbClr val="C00000"/>
                </a:solidFill>
              </a:rPr>
              <a:t>Distributions</a:t>
            </a:r>
            <a:r>
              <a:rPr lang="en-US" sz="1800" b="0" dirty="0">
                <a:solidFill>
                  <a:srgbClr val="C00000"/>
                </a:solidFill>
              </a:rPr>
              <a:t> – </a:t>
            </a:r>
            <a:r>
              <a:rPr lang="en-US" sz="1800" b="0" dirty="0" err="1">
                <a:solidFill>
                  <a:srgbClr val="C00000"/>
                </a:solidFill>
              </a:rPr>
              <a:t>Chartfields</a:t>
            </a:r>
            <a:r>
              <a:rPr lang="en-US" sz="1800" b="0" dirty="0">
                <a:solidFill>
                  <a:srgbClr val="C00000"/>
                </a:solidFill>
              </a:rPr>
              <a:t> (including Bath Agency, Fund, Program, </a:t>
            </a:r>
            <a:r>
              <a:rPr lang="en-US" sz="1800" b="0" dirty="0" err="1">
                <a:solidFill>
                  <a:srgbClr val="C00000"/>
                </a:solidFill>
              </a:rPr>
              <a:t>Approp</a:t>
            </a:r>
            <a:r>
              <a:rPr lang="en-US" sz="1800" b="0" dirty="0">
                <a:solidFill>
                  <a:srgbClr val="C00000"/>
                </a:solidFill>
              </a:rPr>
              <a:t> Number, </a:t>
            </a:r>
            <a:r>
              <a:rPr lang="en-US" sz="1800" b="0" dirty="0" err="1">
                <a:solidFill>
                  <a:srgbClr val="C00000"/>
                </a:solidFill>
              </a:rPr>
              <a:t>Approp</a:t>
            </a:r>
            <a:r>
              <a:rPr lang="en-US" sz="1800" b="0" dirty="0">
                <a:solidFill>
                  <a:srgbClr val="C00000"/>
                </a:solidFill>
              </a:rPr>
              <a:t> Year, Account, PCA)</a:t>
            </a:r>
          </a:p>
          <a:p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88417" y="3170088"/>
            <a:ext cx="435014" cy="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88417" y="4038436"/>
            <a:ext cx="541002" cy="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85250" y="5105193"/>
            <a:ext cx="541002" cy="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521730" y="2681674"/>
            <a:ext cx="8088475" cy="94384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9419" y="3667261"/>
            <a:ext cx="7736539" cy="77640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846019" y="4570667"/>
            <a:ext cx="7407643" cy="105072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10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37" y="1945694"/>
            <a:ext cx="6753726" cy="4141402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Creating an Express PO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28384"/>
            <a:ext cx="701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PO Defaults Link – </a:t>
            </a:r>
            <a:r>
              <a:rPr lang="en-US" sz="1800" b="0" dirty="0">
                <a:solidFill>
                  <a:srgbClr val="C00000"/>
                </a:solidFill>
              </a:rPr>
              <a:t>Use the </a:t>
            </a:r>
            <a:r>
              <a:rPr lang="en-US" sz="1800" b="0" dirty="0" err="1">
                <a:solidFill>
                  <a:srgbClr val="C00000"/>
                </a:solidFill>
              </a:rPr>
              <a:t>SpeedChart</a:t>
            </a:r>
            <a:r>
              <a:rPr lang="en-US" sz="1800" b="0" dirty="0">
                <a:solidFill>
                  <a:srgbClr val="C00000"/>
                </a:solidFill>
              </a:rPr>
              <a:t> field to populate 5 of the 7 </a:t>
            </a:r>
            <a:r>
              <a:rPr lang="en-US" sz="1800" b="0" dirty="0" err="1">
                <a:solidFill>
                  <a:srgbClr val="C00000"/>
                </a:solidFill>
              </a:rPr>
              <a:t>Chartfields</a:t>
            </a:r>
            <a:r>
              <a:rPr lang="en-US" sz="1800" b="0" dirty="0">
                <a:solidFill>
                  <a:srgbClr val="C00000"/>
                </a:solidFill>
              </a:rPr>
              <a:t> fields (Batch Agency, Program, </a:t>
            </a:r>
            <a:r>
              <a:rPr lang="en-US" sz="1800" b="0" dirty="0" err="1">
                <a:solidFill>
                  <a:srgbClr val="C00000"/>
                </a:solidFill>
              </a:rPr>
              <a:t>Approp</a:t>
            </a:r>
            <a:r>
              <a:rPr lang="en-US" sz="1800" b="0" dirty="0">
                <a:solidFill>
                  <a:srgbClr val="C00000"/>
                </a:solidFill>
              </a:rPr>
              <a:t> Number, Fund, and PCA); you can manually add the </a:t>
            </a:r>
            <a:r>
              <a:rPr lang="en-US" sz="1800" b="0" dirty="0" err="1">
                <a:solidFill>
                  <a:srgbClr val="C00000"/>
                </a:solidFill>
              </a:rPr>
              <a:t>Approp</a:t>
            </a:r>
            <a:r>
              <a:rPr lang="en-US" sz="1800" b="0" dirty="0">
                <a:solidFill>
                  <a:srgbClr val="C00000"/>
                </a:solidFill>
              </a:rPr>
              <a:t> Year (e.g., </a:t>
            </a:r>
            <a:r>
              <a:rPr lang="en-US" sz="1800" b="0" i="1" dirty="0">
                <a:solidFill>
                  <a:srgbClr val="C00000"/>
                </a:solidFill>
              </a:rPr>
              <a:t>AY2019</a:t>
            </a:r>
            <a:r>
              <a:rPr lang="en-US" sz="1800" b="0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69179" y="4948989"/>
            <a:ext cx="725958" cy="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69179" y="5702967"/>
            <a:ext cx="918463" cy="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Rounded Rectangle 22"/>
          <p:cNvSpPr/>
          <p:nvPr/>
        </p:nvSpPr>
        <p:spPr bwMode="auto">
          <a:xfrm>
            <a:off x="1195137" y="4860758"/>
            <a:ext cx="1580148" cy="17646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387642" y="5598694"/>
            <a:ext cx="4596063" cy="20854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07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63" y="1654926"/>
            <a:ext cx="5178893" cy="4330998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Creating an Express PO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28384"/>
            <a:ext cx="70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Apply </a:t>
            </a:r>
            <a:r>
              <a:rPr lang="en-US" sz="1800" dirty="0" err="1">
                <a:solidFill>
                  <a:srgbClr val="C00000"/>
                </a:solidFill>
              </a:rPr>
              <a:t>SpeedChart</a:t>
            </a:r>
            <a:r>
              <a:rPr lang="en-US" sz="1800" dirty="0">
                <a:solidFill>
                  <a:srgbClr val="C00000"/>
                </a:solidFill>
              </a:rPr>
              <a:t> to all PO Lines, Schedules, and Distributions – </a:t>
            </a:r>
            <a:r>
              <a:rPr lang="en-US" sz="1800" b="0" dirty="0">
                <a:solidFill>
                  <a:srgbClr val="C00000"/>
                </a:solidFill>
              </a:rPr>
              <a:t>Click Select All and OK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179095" y="5879412"/>
            <a:ext cx="583485" cy="7354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179095" y="5633659"/>
            <a:ext cx="561472" cy="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 flipV="1">
            <a:off x="1740567" y="5550567"/>
            <a:ext cx="706095" cy="15014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56609" y="5780921"/>
            <a:ext cx="577518" cy="19698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9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Introductions – Welcome!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293620" y="836931"/>
            <a:ext cx="509778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800">
                <a:latin typeface="+mn-lt"/>
                <a:ea typeface="ＭＳ Ｐゴシック" charset="-128"/>
                <a:cs typeface="ＭＳ Ｐゴシック" charset="0"/>
              </a:defRPr>
            </a:lvl1pPr>
            <a:lvl2pPr lvl="1" indent="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None/>
              <a:defRPr>
                <a:latin typeface="+mn-lt"/>
              </a:defRPr>
            </a:lvl2pPr>
            <a:lvl3pPr marL="1143000" lvl="2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 sz="800">
                <a:latin typeface="+mn-lt"/>
              </a:defRPr>
            </a:lvl3pPr>
            <a:lvl4pPr marL="1600200" lvl="3" indent="-22860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Char char="•"/>
              <a:defRPr sz="22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000">
                <a:latin typeface="+mn-lt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Introduce Yourself…</a:t>
            </a:r>
          </a:p>
          <a:p>
            <a:r>
              <a:rPr lang="en-US" altLang="en-US" sz="2400" b="0" dirty="0"/>
              <a:t>Your Name</a:t>
            </a:r>
          </a:p>
          <a:p>
            <a:r>
              <a:rPr lang="en-US" altLang="en-US" sz="2400" b="0" dirty="0"/>
              <a:t>Your Title</a:t>
            </a:r>
          </a:p>
          <a:p>
            <a:r>
              <a:rPr lang="en-US" altLang="en-US" sz="2400" b="0" dirty="0"/>
              <a:t>Your Court/Program Location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" y="1167447"/>
            <a:ext cx="1845987" cy="114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60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25" y="2543342"/>
            <a:ext cx="7470648" cy="3689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25" y="1595298"/>
            <a:ext cx="7412340" cy="772629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Creating an Express PO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28384"/>
            <a:ext cx="70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(For Amount Only </a:t>
            </a:r>
            <a:r>
              <a:rPr lang="en-US" sz="1800" dirty="0" err="1">
                <a:solidFill>
                  <a:srgbClr val="C00000"/>
                </a:solidFill>
              </a:rPr>
              <a:t>Pos</a:t>
            </a:r>
            <a:r>
              <a:rPr lang="en-US" sz="1800" dirty="0">
                <a:solidFill>
                  <a:srgbClr val="C00000"/>
                </a:solidFill>
              </a:rPr>
              <a:t>) Line Details &gt; Attributes / Assign Amount Only – </a:t>
            </a:r>
            <a:r>
              <a:rPr lang="en-US" sz="1800" b="0" dirty="0">
                <a:solidFill>
                  <a:srgbClr val="C00000"/>
                </a:solidFill>
              </a:rPr>
              <a:t>Click Amount Only checkbox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08627" y="6157661"/>
            <a:ext cx="439387" cy="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412430" y="5600048"/>
            <a:ext cx="914399" cy="1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1005108" y="1997330"/>
            <a:ext cx="294773" cy="25859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18551267">
            <a:off x="1172623" y="1646561"/>
            <a:ext cx="609600" cy="341477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 flipV="1">
            <a:off x="762001" y="5037219"/>
            <a:ext cx="6938210" cy="66348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 flipV="1">
            <a:off x="762000" y="6082213"/>
            <a:ext cx="549737" cy="15014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57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2" y="2437491"/>
            <a:ext cx="7642501" cy="3607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602946"/>
            <a:ext cx="8346375" cy="687652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Creating an Express PO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28384"/>
            <a:ext cx="70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(For Contracts) Contract Search &gt; Attach the Contract – </a:t>
            </a:r>
            <a:r>
              <a:rPr lang="en-US" sz="1800" b="0" dirty="0">
                <a:solidFill>
                  <a:srgbClr val="C00000"/>
                </a:solidFill>
              </a:rPr>
              <a:t>Click Search button. Choose contract and click OK.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404386" y="2000703"/>
            <a:ext cx="228599" cy="2276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13604886">
            <a:off x="7965494" y="1551273"/>
            <a:ext cx="609600" cy="394541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>
            <a:endCxn id="34" idx="2"/>
          </p:cNvCxnSpPr>
          <p:nvPr/>
        </p:nvCxnSpPr>
        <p:spPr bwMode="auto">
          <a:xfrm>
            <a:off x="1917033" y="5670535"/>
            <a:ext cx="1551385" cy="497651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3468418" y="5805767"/>
            <a:ext cx="3408955" cy="72483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Once you click Search, the </a:t>
            </a:r>
            <a:r>
              <a:rPr lang="en-US" sz="1050" b="0" i="1" dirty="0"/>
              <a:t>active </a:t>
            </a: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‘</a:t>
            </a:r>
            <a:r>
              <a:rPr kumimoji="0" lang="en-US" sz="105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Contract</a:t>
            </a:r>
            <a:r>
              <a:rPr kumimoji="0" lang="en-US" sz="105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ID</a:t>
            </a: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’ associated with the vendor populates. Select the</a:t>
            </a:r>
            <a:r>
              <a:rPr kumimoji="0" lang="en-US" sz="105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checkbox and click ‘</a:t>
            </a:r>
            <a:r>
              <a:rPr kumimoji="0" lang="en-US" sz="105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OK</a:t>
            </a:r>
            <a:r>
              <a:rPr kumimoji="0" lang="en-US" sz="105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’</a:t>
            </a:r>
            <a:endParaRPr kumimoji="0" lang="en-US" sz="10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 flipV="1">
            <a:off x="762000" y="4461062"/>
            <a:ext cx="864919" cy="16031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flipV="1">
            <a:off x="978568" y="5594349"/>
            <a:ext cx="200787" cy="15674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 flipV="1">
            <a:off x="1360299" y="5592564"/>
            <a:ext cx="556734" cy="1585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flipV="1">
            <a:off x="762000" y="5866055"/>
            <a:ext cx="525222" cy="17384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51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53" y="4741607"/>
            <a:ext cx="3524250" cy="193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07" y="2830507"/>
            <a:ext cx="2905125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625" y="1553717"/>
            <a:ext cx="3067050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53" y="1921127"/>
            <a:ext cx="2143125" cy="28575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Creating an Express PO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28384"/>
            <a:ext cx="701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Save, Submit for Approval, Budget Check, Dispatch PO</a:t>
            </a:r>
            <a:endParaRPr lang="en-US" sz="1800" b="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84" y="3848655"/>
            <a:ext cx="2705100" cy="4572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flipH="1">
            <a:off x="1151913" y="2200281"/>
            <a:ext cx="1880875" cy="250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042000" y="1832925"/>
            <a:ext cx="1553751" cy="65155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Save PO, GEARS</a:t>
            </a:r>
            <a:r>
              <a:rPr kumimoji="0" lang="en-US" sz="105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assigns PO Number</a:t>
            </a:r>
            <a:endParaRPr kumimoji="0" lang="en-US" sz="10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2804135" y="2939494"/>
            <a:ext cx="2594570" cy="157714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5398702" y="2734788"/>
            <a:ext cx="1757547" cy="65155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Submit PO for Approval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4795658" y="3717601"/>
            <a:ext cx="1757547" cy="65155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After Approval, perform the Budget Check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2444343" y="5107185"/>
            <a:ext cx="2351315" cy="17197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4795658" y="4768516"/>
            <a:ext cx="1757547" cy="65155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After Budget Check, </a:t>
            </a:r>
            <a:r>
              <a:rPr lang="en-US" sz="1050" b="0" i="1" dirty="0"/>
              <a:t>Check </a:t>
            </a: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Budget Status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5246612" y="6013902"/>
            <a:ext cx="1757547" cy="65155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Choose Dispatch Method  and Dispatch PO</a:t>
            </a: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 flipH="1">
            <a:off x="4076700" y="6339680"/>
            <a:ext cx="1169912" cy="179606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36" idx="2"/>
          </p:cNvCxnSpPr>
          <p:nvPr/>
        </p:nvCxnSpPr>
        <p:spPr bwMode="auto">
          <a:xfrm flipH="1">
            <a:off x="2903621" y="4043379"/>
            <a:ext cx="1892037" cy="157119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>
            <a:stCxn id="36" idx="2"/>
          </p:cNvCxnSpPr>
          <p:nvPr/>
        </p:nvCxnSpPr>
        <p:spPr bwMode="auto">
          <a:xfrm flipH="1" flipV="1">
            <a:off x="2444343" y="3954772"/>
            <a:ext cx="2351315" cy="88607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4628722" y="2175348"/>
            <a:ext cx="769980" cy="2500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Rounded Rectangle 36"/>
          <p:cNvSpPr/>
          <p:nvPr/>
        </p:nvSpPr>
        <p:spPr bwMode="auto">
          <a:xfrm flipV="1">
            <a:off x="5412556" y="2056345"/>
            <a:ext cx="1591603" cy="2136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 flipV="1">
            <a:off x="584184" y="3865415"/>
            <a:ext cx="1860159" cy="39074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 flipV="1">
            <a:off x="2609540" y="4100943"/>
            <a:ext cx="294081" cy="15521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 flipV="1">
            <a:off x="2577456" y="2840382"/>
            <a:ext cx="226679" cy="19589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 flipV="1">
            <a:off x="544653" y="4787259"/>
            <a:ext cx="1891893" cy="42642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 flipV="1">
            <a:off x="536856" y="6400799"/>
            <a:ext cx="3532047" cy="25663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 flipV="1">
            <a:off x="584184" y="1987163"/>
            <a:ext cx="610275" cy="16341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60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Creating Express POs – Your Turn- using BPO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50863" y="963613"/>
            <a:ext cx="8224837" cy="5137384"/>
          </a:xfrm>
        </p:spPr>
        <p:txBody>
          <a:bodyPr/>
          <a:lstStyle/>
          <a:p>
            <a:pPr lvl="2">
              <a:buFont typeface="Arial" pitchFamily="34" charset="0"/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3000" dirty="0">
                <a:ea typeface="ＭＳ Ｐゴシック" charset="0"/>
              </a:rPr>
              <a:t>Amount Only</a:t>
            </a:r>
          </a:p>
          <a:p>
            <a:pPr lvl="3">
              <a:buFont typeface="Arial" pitchFamily="34" charset="0"/>
              <a:buNone/>
              <a:defRPr/>
            </a:pPr>
            <a:endParaRPr lang="en-US" sz="3000" dirty="0">
              <a:ea typeface="ＭＳ Ｐゴシック" charset="0"/>
            </a:endParaRPr>
          </a:p>
          <a:p>
            <a:pPr lvl="3">
              <a:buFont typeface="Arial" pitchFamily="34" charset="0"/>
              <a:buNone/>
              <a:defRPr/>
            </a:pPr>
            <a:endParaRPr lang="en-US" sz="2200" dirty="0">
              <a:ea typeface="ＭＳ Ｐゴシック" charset="0"/>
            </a:endParaRPr>
          </a:p>
          <a:p>
            <a:pPr marL="914400" lvl="2" indent="0">
              <a:buFont typeface="Arial" pitchFamily="34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72248"/>
              </p:ext>
            </p:extLst>
          </p:nvPr>
        </p:nvGraphicFramePr>
        <p:xfrm>
          <a:off x="539646" y="1783166"/>
          <a:ext cx="7715354" cy="3966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DATA TITLE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DATA INFORMATION TO BE VIEWED OR WRITTEN IN EXERCISE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VENDOR: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SHURA INC.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PO AMOUNT ONLY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AMT. ONLY CHECKBOX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CONTRACT ID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</a:rPr>
                        <a:t>K16-0064-25</a:t>
                      </a:r>
                      <a:endParaRPr lang="en-US" sz="11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CATEGORY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0401    In State Operations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UNIT OF MEASURE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AMT. ONLY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MERCHANDISE AMT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$225.00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69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JUSTIFICATION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N/A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COMMENTS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FOOD SERVICES FOR COURT OPERATION TRAINING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051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ea typeface="ＭＳ Ｐゴシック" pitchFamily="34" charset="-128"/>
              </a:rPr>
              <a:t>Creating Express POs – Your Turn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76972" y="671945"/>
            <a:ext cx="8191500" cy="915987"/>
          </a:xfrm>
        </p:spPr>
        <p:txBody>
          <a:bodyPr/>
          <a:lstStyle/>
          <a:p>
            <a:pPr lvl="2">
              <a:buFont typeface="Arial" pitchFamily="34" charset="0"/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3400" dirty="0">
                <a:ea typeface="ＭＳ Ｐゴシック" charset="0"/>
              </a:rPr>
              <a:t>Quantity Based</a:t>
            </a:r>
          </a:p>
          <a:p>
            <a:pPr lvl="3">
              <a:buFont typeface="Arial" charset="0"/>
              <a:buChar char="•"/>
              <a:defRPr/>
            </a:pPr>
            <a:endParaRPr lang="en-US" sz="1400" dirty="0">
              <a:ea typeface="ＭＳ Ｐゴシック" charset="0"/>
            </a:endParaRPr>
          </a:p>
          <a:p>
            <a:pPr marL="914400" lvl="2" indent="0">
              <a:buFont typeface="Arial" pitchFamily="34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9" y="1519382"/>
            <a:ext cx="6950042" cy="176799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404015"/>
              </p:ext>
            </p:extLst>
          </p:nvPr>
        </p:nvGraphicFramePr>
        <p:xfrm>
          <a:off x="601680" y="3592945"/>
          <a:ext cx="6953665" cy="1174242"/>
        </p:xfrm>
        <a:graphic>
          <a:graphicData uri="http://schemas.openxmlformats.org/drawingml/2006/table">
            <a:tbl>
              <a:tblPr firstRow="1" firstCol="1" bandRow="1"/>
              <a:tblGrid>
                <a:gridCol w="169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3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Manila File Folders 100/pk.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 Qty.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Supplies 0902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of Measure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Merchandise Amount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$9.00 bx.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79" y="4954918"/>
            <a:ext cx="9144000" cy="9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7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Express PO’s –Your turn using BPO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Amount Only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21928"/>
              </p:ext>
            </p:extLst>
          </p:nvPr>
        </p:nvGraphicFramePr>
        <p:xfrm>
          <a:off x="930167" y="1529258"/>
          <a:ext cx="7299433" cy="460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0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7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DATA TITLE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DATA INFORMATION TO BE VIEWED OR WRITTEN IN EXERCISE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</a:rPr>
                        <a:t>VENDOR: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MARYLAND CORRECTIONS ENTERPRISE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</a:rPr>
                        <a:t>PO AMOUNT ONLY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AMT. ONLY CHECKBOX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CONTRACT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BPO000034063-2017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</a:rPr>
                        <a:t>CATEGORY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0902 OFFICE SUPPLIES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</a:rPr>
                        <a:t>UNIT OF MEASURE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AMT. ONLY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</a:rPr>
                        <a:t>MERCHANDISE AMT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$500.00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24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</a:rPr>
                        <a:t>JUSTIFICATION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N/A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0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</a:rPr>
                        <a:t>COMMENTS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NAME PLATES: 1.  AVERY CLARK – LAWYER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NAME PLATES: 2.  BILL JONES – CHIEF CLERK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NAME PLATES: 3.  HONORABLE CHRIS WALL - JUDGE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35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Procurement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Procurement Documents in GEARS</a:t>
            </a:r>
          </a:p>
        </p:txBody>
      </p:sp>
    </p:spTree>
    <p:extLst>
      <p:ext uri="{BB962C8B-B14F-4D97-AF65-F5344CB8AC3E}">
        <p14:creationId xmlns:p14="http://schemas.microsoft.com/office/powerpoint/2010/main" val="1288697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Managing Documents in GEARS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65100" y="963613"/>
            <a:ext cx="8577263" cy="5013325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br>
              <a:rPr lang="en-US" altLang="en-US" sz="2800" dirty="0">
                <a:ea typeface="ＭＳ Ｐゴシック" pitchFamily="34" charset="-128"/>
              </a:rPr>
            </a:br>
            <a:br>
              <a:rPr lang="en-US" altLang="en-US" sz="2800" dirty="0">
                <a:ea typeface="ＭＳ Ｐゴシック" pitchFamily="34" charset="-128"/>
              </a:rPr>
            </a:b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50863" y="963613"/>
            <a:ext cx="81915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Clr>
                <a:srgbClr val="EE3124"/>
              </a:buClr>
              <a:defRPr/>
            </a:pPr>
            <a:endParaRPr lang="en-US" sz="800" b="0" kern="0" dirty="0">
              <a:latin typeface="+mn-lt"/>
              <a:ea typeface="ＭＳ Ｐゴシック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EE3124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Requisitions &amp; Express POs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Find Documents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Edit Documents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Copy Documents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Cancel Documents</a:t>
            </a:r>
          </a:p>
          <a:p>
            <a:pPr marL="228600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Receipts</a:t>
            </a:r>
            <a:endParaRPr lang="en-US" sz="2600" b="0" kern="0" dirty="0">
              <a:latin typeface="+mn-lt"/>
              <a:ea typeface="ＭＳ Ｐゴシック" charset="0"/>
            </a:endParaRP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Find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Looking at Information inside document</a:t>
            </a:r>
          </a:p>
          <a:p>
            <a:pPr marL="228600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  <a:hlinkClick r:id="rId3"/>
              </a:rPr>
              <a:t>GEARS Reports Matrix</a:t>
            </a:r>
            <a:endParaRPr lang="en-US" sz="2000" dirty="0">
              <a:ea typeface="ＭＳ Ｐゴシック" charset="0"/>
            </a:endParaRPr>
          </a:p>
          <a:p>
            <a:pPr marL="228600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endParaRPr lang="en-US" sz="2600" b="0" kern="0" dirty="0">
              <a:latin typeface="+mn-lt"/>
              <a:ea typeface="ＭＳ Ｐゴシック" charset="0"/>
            </a:endParaRP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endParaRPr lang="en-US" sz="2200" b="0" kern="0" dirty="0">
              <a:latin typeface="+mn-lt"/>
              <a:ea typeface="ＭＳ Ｐゴシック" charset="0"/>
            </a:endParaRPr>
          </a:p>
          <a:p>
            <a:pPr lvl="2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None/>
              <a:defRPr/>
            </a:pPr>
            <a:endParaRPr lang="en-US" b="0" kern="0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71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545304"/>
            <a:ext cx="7828547" cy="4423479"/>
          </a:xfrm>
          <a:prstGeom prst="rect">
            <a:avLst/>
          </a:prstGeom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Manage Requisitions – Sample Activity Timeline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65100" y="1664653"/>
            <a:ext cx="8577263" cy="5013325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br>
              <a:rPr lang="en-US" altLang="en-US" sz="2800">
                <a:ea typeface="ＭＳ Ｐゴシック" pitchFamily="34" charset="-128"/>
              </a:rPr>
            </a:br>
            <a:br>
              <a:rPr lang="en-US" altLang="en-US" sz="2800">
                <a:ea typeface="ＭＳ Ｐゴシック" pitchFamily="34" charset="-128"/>
              </a:rPr>
            </a:br>
            <a:endParaRPr lang="en-US" altLang="en-US">
              <a:ea typeface="ＭＳ Ｐゴシック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7536180" y="3095889"/>
            <a:ext cx="373380" cy="785115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79252" y="841632"/>
            <a:ext cx="701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Requisition Activity – </a:t>
            </a:r>
            <a:r>
              <a:rPr lang="en-US" sz="1800" b="0" dirty="0">
                <a:solidFill>
                  <a:srgbClr val="C00000"/>
                </a:solidFill>
              </a:rPr>
              <a:t>activity status timeline, actions: cancel, copy, edit, view approvals, view printable version</a:t>
            </a:r>
          </a:p>
          <a:p>
            <a:pPr algn="ctr"/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26720" y="4284755"/>
            <a:ext cx="616702" cy="209071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11480" y="4277135"/>
            <a:ext cx="616702" cy="752065"/>
          </a:xfrm>
          <a:prstGeom prst="straightConnector1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798" y="2078693"/>
            <a:ext cx="2066925" cy="98107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 flipV="1">
            <a:off x="1058662" y="4462241"/>
            <a:ext cx="7395527" cy="56695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 flipV="1">
            <a:off x="906379" y="5197498"/>
            <a:ext cx="7555831" cy="77128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 flipV="1">
            <a:off x="6671261" y="3962553"/>
            <a:ext cx="1454065" cy="20839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82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Finding Your Express POs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252" y="841632"/>
            <a:ext cx="770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Main Menu &gt; Purchasing &gt; Purchase Orders &gt; Add/Update </a:t>
            </a:r>
            <a:r>
              <a:rPr lang="en-US" sz="1800" dirty="0" err="1">
                <a:solidFill>
                  <a:srgbClr val="C00000"/>
                </a:solidFill>
              </a:rPr>
              <a:t>Pos</a:t>
            </a:r>
            <a:r>
              <a:rPr lang="en-US" sz="1800" dirty="0">
                <a:solidFill>
                  <a:srgbClr val="C00000"/>
                </a:solidFill>
              </a:rPr>
              <a:t> &gt; Find Existing Value</a:t>
            </a:r>
            <a:endParaRPr lang="en-US" sz="1800" b="0" dirty="0">
              <a:solidFill>
                <a:srgbClr val="C00000"/>
              </a:solidFill>
            </a:endParaRPr>
          </a:p>
          <a:p>
            <a:pPr algn="ctr"/>
            <a:r>
              <a:rPr lang="en-US" sz="1800" b="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459" y="1516971"/>
            <a:ext cx="5612481" cy="45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9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Agenda and Training Objectives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42900" y="817118"/>
            <a:ext cx="8483600" cy="4993217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2400" dirty="0"/>
              <a:t>By the end of training, you will be able to:</a:t>
            </a:r>
          </a:p>
          <a:p>
            <a:r>
              <a:rPr lang="en-US" sz="2000" dirty="0"/>
              <a:t>Understand the lifespan of a Procure to Pay Document</a:t>
            </a:r>
          </a:p>
          <a:p>
            <a:pPr lvl="0"/>
            <a:r>
              <a:rPr lang="en-US" sz="2000" dirty="0"/>
              <a:t>Define how different types of purchases are handled at the Judiciary</a:t>
            </a:r>
          </a:p>
          <a:p>
            <a:pPr lvl="0"/>
            <a:r>
              <a:rPr lang="en-US" sz="2000" dirty="0"/>
              <a:t>Understand in general terms how the Judiciary does business</a:t>
            </a:r>
          </a:p>
          <a:p>
            <a:pPr lvl="0"/>
            <a:r>
              <a:rPr lang="en-US" sz="2000" dirty="0"/>
              <a:t>Explain the purpose of the Chart of Accounts (</a:t>
            </a:r>
            <a:r>
              <a:rPr lang="en-US" sz="2000" dirty="0" err="1"/>
              <a:t>Chartfields</a:t>
            </a:r>
            <a:r>
              <a:rPr lang="en-US" sz="2000" dirty="0"/>
              <a:t>)</a:t>
            </a:r>
          </a:p>
          <a:p>
            <a:pPr lvl="0"/>
            <a:r>
              <a:rPr lang="en-US" sz="2000" dirty="0"/>
              <a:t>Explain the different features of the GEARS purchasing system and how they function together</a:t>
            </a:r>
          </a:p>
          <a:p>
            <a:pPr lvl="0"/>
            <a:r>
              <a:rPr lang="en-US" sz="2000" dirty="0"/>
              <a:t>Understand, create, and manage: Requisitions, Purchase Orders (POs)</a:t>
            </a:r>
          </a:p>
          <a:p>
            <a:pPr lvl="0"/>
            <a:r>
              <a:rPr lang="en-US" sz="2000" dirty="0"/>
              <a:t>Understand how to receive goods and services</a:t>
            </a:r>
          </a:p>
          <a:p>
            <a:pPr lvl="0"/>
            <a:r>
              <a:rPr lang="en-US" sz="2000" dirty="0"/>
              <a:t>Understand how to voucher and invoice for paying vendors</a:t>
            </a:r>
          </a:p>
          <a:p>
            <a:r>
              <a:rPr lang="en-US" sz="2000" dirty="0"/>
              <a:t>Understand various online inquiries and reports</a:t>
            </a:r>
          </a:p>
          <a:p>
            <a:r>
              <a:rPr lang="en-US" sz="2000" dirty="0"/>
              <a:t>Understand how to manage and maintain procurement documents</a:t>
            </a:r>
          </a:p>
          <a:p>
            <a:pPr lvl="0"/>
            <a:endParaRPr lang="en-US" sz="2400" dirty="0"/>
          </a:p>
          <a:p>
            <a:endParaRPr lang="en-US" altLang="en-US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6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Finding Information on Express POs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252" y="841632"/>
            <a:ext cx="770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Activity Summary –</a:t>
            </a:r>
            <a:r>
              <a:rPr lang="en-US" sz="1800" b="0" dirty="0">
                <a:solidFill>
                  <a:srgbClr val="C00000"/>
                </a:solidFill>
              </a:rPr>
              <a:t> view receipts, invoices, and match related to the PO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05" y="1210964"/>
            <a:ext cx="7749841" cy="47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21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Finding Information on Express POs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252" y="841632"/>
            <a:ext cx="770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PO Activity Summary –</a:t>
            </a:r>
            <a:r>
              <a:rPr lang="en-US" sz="1800" b="0" dirty="0">
                <a:solidFill>
                  <a:srgbClr val="C00000"/>
                </a:solidFill>
              </a:rPr>
              <a:t> Receipt Info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7" y="1471111"/>
            <a:ext cx="8297398" cy="42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887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Finding Information on Express POs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252" y="841632"/>
            <a:ext cx="770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PO Activity Summary –</a:t>
            </a:r>
            <a:r>
              <a:rPr lang="en-US" sz="1800" b="0" dirty="0">
                <a:solidFill>
                  <a:srgbClr val="C00000"/>
                </a:solidFill>
              </a:rPr>
              <a:t> Voucher Info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726" y="1293896"/>
            <a:ext cx="67818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59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Finding Information on Express POs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252" y="841632"/>
            <a:ext cx="770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PO Activity Summary –</a:t>
            </a:r>
            <a:r>
              <a:rPr lang="en-US" sz="1800" b="0" dirty="0">
                <a:solidFill>
                  <a:srgbClr val="C00000"/>
                </a:solidFill>
              </a:rPr>
              <a:t> Matched Info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85" y="1287241"/>
            <a:ext cx="7310688" cy="45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30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ea typeface="ＭＳ Ｐゴシック" pitchFamily="34" charset="-128"/>
              </a:rPr>
              <a:t>NEED A BREAK??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65100" y="963613"/>
            <a:ext cx="8577263" cy="5013325"/>
          </a:xfrm>
        </p:spPr>
        <p:txBody>
          <a:bodyPr/>
          <a:lstStyle/>
          <a:p>
            <a:pPr marL="457200" lvl="1" indent="0">
              <a:buNone/>
            </a:pPr>
            <a:br>
              <a:rPr lang="en-US" altLang="en-US" sz="2800" dirty="0">
                <a:ea typeface="ＭＳ Ｐゴシック" pitchFamily="34" charset="-128"/>
              </a:rPr>
            </a:br>
            <a:br>
              <a:rPr lang="en-US" altLang="en-US" sz="2800" dirty="0">
                <a:ea typeface="ＭＳ Ｐゴシック" pitchFamily="34" charset="-128"/>
              </a:rPr>
            </a:b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6463" y="1113135"/>
            <a:ext cx="264687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BREAK</a:t>
            </a:r>
          </a:p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10 min.</a:t>
            </a:r>
          </a:p>
        </p:txBody>
      </p:sp>
      <p:pic>
        <p:nvPicPr>
          <p:cNvPr id="32773" name="Picture 2" descr="C:\Users\Danyelle.Reid\AppData\Local\Microsoft\Windows\Temporary Internet Files\Content.IE5\66R0DDB7\MC90044208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030538"/>
            <a:ext cx="504507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52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Procurement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Procurement Documents in GEARS</a:t>
            </a:r>
          </a:p>
        </p:txBody>
      </p:sp>
    </p:spTree>
    <p:extLst>
      <p:ext uri="{BB962C8B-B14F-4D97-AF65-F5344CB8AC3E}">
        <p14:creationId xmlns:p14="http://schemas.microsoft.com/office/powerpoint/2010/main" val="21536253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ea typeface="ＭＳ Ｐゴシック" pitchFamily="34" charset="-128"/>
              </a:rPr>
              <a:t>Monitoring Procurement Documents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0375" y="882436"/>
            <a:ext cx="7822565" cy="1357843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Purchasing documents (POs/Requisitions) that will no longer be utilized to purchase goods or services </a:t>
            </a:r>
            <a:r>
              <a:rPr lang="en-US" sz="2000" u="sng" dirty="0"/>
              <a:t>or</a:t>
            </a:r>
            <a:r>
              <a:rPr lang="en-US" sz="2000" dirty="0"/>
              <a:t> that has completed its purchasing lifecycle through to payment, should be closed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7026364"/>
              </p:ext>
            </p:extLst>
          </p:nvPr>
        </p:nvGraphicFramePr>
        <p:xfrm>
          <a:off x="220980" y="1897380"/>
          <a:ext cx="8663940" cy="412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5020" y="6296223"/>
            <a:ext cx="3353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/>
              <a:t>*based on AOC Procurement guidelines</a:t>
            </a:r>
          </a:p>
        </p:txBody>
      </p:sp>
    </p:spTree>
    <p:extLst>
      <p:ext uri="{BB962C8B-B14F-4D97-AF65-F5344CB8AC3E}">
        <p14:creationId xmlns:p14="http://schemas.microsoft.com/office/powerpoint/2010/main" val="2603297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ea typeface="ＭＳ Ｐゴシック" pitchFamily="34" charset="-128"/>
              </a:rPr>
              <a:t>Online Inquiry and Reporting Matrix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054100"/>
            <a:ext cx="8191500" cy="480218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PO </a:t>
            </a:r>
            <a:r>
              <a:rPr lang="en-US" sz="2400" b="1" dirty="0" err="1">
                <a:ea typeface="ＭＳ Ｐゴシック" charset="0"/>
              </a:rPr>
              <a:t>Buydown</a:t>
            </a:r>
            <a:r>
              <a:rPr lang="en-US" sz="2400" b="1" dirty="0">
                <a:ea typeface="ＭＳ Ｐゴシック" charset="0"/>
              </a:rPr>
              <a:t> Report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PO Close Request Page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</a:rPr>
              <a:t>Acquisition Life Cycle- New</a:t>
            </a:r>
          </a:p>
          <a:p>
            <a:pPr>
              <a:buFont typeface="Arial" charset="0"/>
              <a:buChar char="•"/>
              <a:defRPr/>
            </a:pPr>
            <a:endParaRPr lang="en-US" sz="2400" b="1" dirty="0">
              <a:ea typeface="ＭＳ Ｐゴシック" charset="0"/>
            </a:endParaRPr>
          </a:p>
          <a:p>
            <a:pPr marL="914400" lvl="2" indent="0">
              <a:buFont typeface="Arial" pitchFamily="34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61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Invoice and Payment – Sample PO and Voucher Activity Report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" y="774700"/>
            <a:ext cx="9112588" cy="5118100"/>
          </a:xfrm>
        </p:spPr>
      </p:pic>
      <p:sp>
        <p:nvSpPr>
          <p:cNvPr id="11" name="Oval 10"/>
          <p:cNvSpPr/>
          <p:nvPr/>
        </p:nvSpPr>
        <p:spPr bwMode="auto">
          <a:xfrm>
            <a:off x="266700" y="3009900"/>
            <a:ext cx="1257300" cy="330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193800" y="4673600"/>
            <a:ext cx="1435100" cy="330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289800" y="3441700"/>
            <a:ext cx="685800" cy="5715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975600" y="3727450"/>
            <a:ext cx="355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464714" y="6314877"/>
            <a:ext cx="3825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/>
              <a:t>*migration to Production (expected Jan, 2015)</a:t>
            </a:r>
          </a:p>
        </p:txBody>
      </p:sp>
    </p:spTree>
    <p:extLst>
      <p:ext uri="{BB962C8B-B14F-4D97-AF65-F5344CB8AC3E}">
        <p14:creationId xmlns:p14="http://schemas.microsoft.com/office/powerpoint/2010/main" val="35078394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Managing Procurement Documents – Sample PO Close Request Page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6000" y="6314877"/>
            <a:ext cx="3825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/>
              <a:t>*migration to Production (expected Jan, 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16" y="927100"/>
            <a:ext cx="8246184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4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71" y="1043939"/>
            <a:ext cx="4215381" cy="4350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Span of a PTP Document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Procure-to-Pay (PTP)?</a:t>
            </a:r>
          </a:p>
        </p:txBody>
      </p:sp>
    </p:spTree>
    <p:extLst>
      <p:ext uri="{BB962C8B-B14F-4D97-AF65-F5344CB8AC3E}">
        <p14:creationId xmlns:p14="http://schemas.microsoft.com/office/powerpoint/2010/main" val="11178424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Life Cycle New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68" y="905163"/>
            <a:ext cx="7080232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79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and additional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and Tools</a:t>
            </a:r>
          </a:p>
        </p:txBody>
      </p:sp>
    </p:spTree>
    <p:extLst>
      <p:ext uri="{BB962C8B-B14F-4D97-AF65-F5344CB8AC3E}">
        <p14:creationId xmlns:p14="http://schemas.microsoft.com/office/powerpoint/2010/main" val="3706092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ea typeface="ＭＳ Ｐゴシック" pitchFamily="34" charset="-128"/>
              </a:rPr>
              <a:t>Additional Information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65100" y="963613"/>
            <a:ext cx="8577263" cy="5013325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br>
              <a:rPr lang="en-US" altLang="en-US" sz="2800">
                <a:ea typeface="ＭＳ Ｐゴシック" pitchFamily="34" charset="-128"/>
              </a:rPr>
            </a:br>
            <a:br>
              <a:rPr lang="en-US" altLang="en-US" sz="2800">
                <a:ea typeface="ＭＳ Ｐゴシック" pitchFamily="34" charset="-128"/>
              </a:rPr>
            </a:b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50862" y="950913"/>
            <a:ext cx="830103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EE3124"/>
              </a:buClr>
              <a:buFont typeface="Arial" panose="020B0604020202020204" pitchFamily="34" charset="0"/>
              <a:buChar char="•"/>
              <a:defRPr/>
            </a:pPr>
            <a:r>
              <a:rPr lang="en-US" sz="2600" b="0" kern="0" dirty="0">
                <a:latin typeface="+mn-lt"/>
                <a:ea typeface="ＭＳ Ｐゴシック" charset="0"/>
              </a:rPr>
              <a:t>Vendors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600" b="0" kern="0" dirty="0">
                <a:latin typeface="+mn-lt"/>
                <a:ea typeface="ＭＳ Ｐゴシック" charset="0"/>
              </a:rPr>
              <a:t>Find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600" b="0" kern="0" dirty="0">
                <a:latin typeface="+mn-lt"/>
                <a:ea typeface="ＭＳ Ｐゴシック" charset="0"/>
              </a:rPr>
              <a:t>Which vendor to choose when creating documents?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600" b="0" u="sng" dirty="0">
                <a:latin typeface="+mn-lt"/>
                <a:hlinkClick r:id="rId3"/>
              </a:rPr>
              <a:t>http://mdcourts.gov/procurement/pdfs/bpofy2019.pdf</a:t>
            </a:r>
            <a:endParaRPr lang="en-US" sz="2600" b="0" u="sng" dirty="0">
              <a:latin typeface="+mn-lt"/>
            </a:endParaRPr>
          </a:p>
          <a:p>
            <a:pPr marL="228600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600" b="0" kern="0" dirty="0">
                <a:latin typeface="+mn-lt"/>
                <a:ea typeface="ＭＳ Ｐゴシック" charset="0"/>
              </a:rPr>
              <a:t>When needing to add or update a vendor: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600" b="0" kern="0" dirty="0">
                <a:latin typeface="+mn-lt"/>
                <a:ea typeface="ＭＳ Ｐゴシック" charset="0"/>
              </a:rPr>
              <a:t>Complete and submit Vendor Maintenance Form (</a:t>
            </a:r>
            <a:r>
              <a:rPr lang="en-US" sz="2600" b="0" i="1" kern="0" dirty="0">
                <a:latin typeface="+mn-lt"/>
                <a:ea typeface="ＭＳ Ｐゴシック" charset="0"/>
              </a:rPr>
              <a:t>GEARS Website &gt; Forms</a:t>
            </a:r>
            <a:r>
              <a:rPr lang="en-US" sz="2600" b="0" kern="0" dirty="0">
                <a:latin typeface="+mn-lt"/>
                <a:ea typeface="ＭＳ Ｐゴシック" charset="0"/>
              </a:rPr>
              <a:t>)</a:t>
            </a:r>
          </a:p>
          <a:p>
            <a:pPr eaLnBrk="0" hangingPunct="0">
              <a:spcBef>
                <a:spcPct val="20000"/>
              </a:spcBef>
              <a:buClr>
                <a:srgbClr val="EE3124"/>
              </a:buClr>
              <a:defRPr/>
            </a:pPr>
            <a:r>
              <a:rPr lang="en-US" sz="2600" b="0" kern="0" dirty="0">
                <a:latin typeface="+mn-lt"/>
                <a:ea typeface="ＭＳ Ｐゴシック" charset="0"/>
                <a:hlinkClick r:id="rId4"/>
              </a:rPr>
              <a:t>http://mdcourts.gov/gears/pdfs/newsletter/vol1issue2/externalvendormaintenanceformfillable.pdf</a:t>
            </a:r>
            <a:endParaRPr lang="en-US" sz="2600" b="0" kern="0" dirty="0">
              <a:latin typeface="+mn-lt"/>
              <a:ea typeface="ＭＳ Ｐゴシック" charset="0"/>
            </a:endParaRPr>
          </a:p>
          <a:p>
            <a:pPr marL="228600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endParaRPr lang="en-US" sz="2600" b="0" kern="0" dirty="0">
              <a:latin typeface="+mn-lt"/>
              <a:ea typeface="ＭＳ Ｐゴシック" charset="0"/>
            </a:endParaRP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endParaRPr lang="en-US" sz="2600" b="0" kern="0" dirty="0">
              <a:latin typeface="+mn-lt"/>
              <a:ea typeface="ＭＳ Ｐゴシック" charset="0"/>
            </a:endParaRPr>
          </a:p>
          <a:p>
            <a:pPr lvl="2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None/>
              <a:defRPr/>
            </a:pPr>
            <a:endParaRPr lang="en-US" sz="2600" b="0" kern="0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149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ea typeface="ＭＳ Ｐゴシック" pitchFamily="34" charset="-128"/>
              </a:rPr>
              <a:t>Additional Information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65100" y="963613"/>
            <a:ext cx="8577263" cy="2033587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br>
              <a:rPr lang="en-US" altLang="en-US" sz="2800" dirty="0">
                <a:ea typeface="ＭＳ Ｐゴシック" pitchFamily="34" charset="-128"/>
              </a:rPr>
            </a:br>
            <a:br>
              <a:rPr lang="en-US" altLang="en-US" sz="2800" dirty="0">
                <a:ea typeface="ＭＳ Ｐゴシック" pitchFamily="34" charset="-128"/>
              </a:rPr>
            </a:b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50863" y="806134"/>
            <a:ext cx="8191500" cy="132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Clr>
                <a:srgbClr val="EE3124"/>
              </a:buClr>
              <a:defRPr/>
            </a:pPr>
            <a:endParaRPr lang="en-US" sz="800" b="0" kern="0" dirty="0">
              <a:latin typeface="+mn-lt"/>
              <a:ea typeface="ＭＳ Ｐゴシック" charset="0"/>
            </a:endParaRPr>
          </a:p>
          <a:p>
            <a:pPr marL="228600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b="0" kern="0" dirty="0">
                <a:latin typeface="+mn-lt"/>
                <a:ea typeface="ＭＳ Ｐゴシック" charset="0"/>
              </a:rPr>
              <a:t>Vendors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Find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Which vendor to choose when creating documents?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u="sng" dirty="0">
                <a:latin typeface="Arial" pitchFamily="34" charset="0"/>
                <a:hlinkClick r:id="rId3"/>
              </a:rPr>
              <a:t>http://mdcourts.gov/procurement/pdfs/bpofy2019.pdf</a:t>
            </a:r>
            <a:endParaRPr lang="en-US" sz="2000" b="0" kern="0" dirty="0">
              <a:latin typeface="+mn-lt"/>
              <a:ea typeface="ＭＳ Ｐゴシック" charset="0"/>
            </a:endParaRPr>
          </a:p>
          <a:p>
            <a:pPr lvl="2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None/>
              <a:defRPr/>
            </a:pPr>
            <a:endParaRPr lang="en-US" b="0" kern="0" dirty="0">
              <a:latin typeface="+mn-lt"/>
              <a:ea typeface="ＭＳ Ｐゴシック" charset="0"/>
            </a:endParaRPr>
          </a:p>
          <a:p>
            <a:pPr lvl="2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None/>
              <a:defRPr/>
            </a:pPr>
            <a:endParaRPr lang="en-US" b="0" kern="0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483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ea typeface="ＭＳ Ｐゴシック" pitchFamily="34" charset="-128"/>
              </a:rPr>
              <a:t>Additional Information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65100" y="963614"/>
            <a:ext cx="8577263" cy="1659514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br>
              <a:rPr lang="en-US" altLang="en-US" sz="2800" dirty="0">
                <a:ea typeface="ＭＳ Ｐゴシック" pitchFamily="34" charset="-128"/>
              </a:rPr>
            </a:br>
            <a:br>
              <a:rPr lang="en-US" altLang="en-US" sz="2800" dirty="0">
                <a:ea typeface="ＭＳ Ｐゴシック" pitchFamily="34" charset="-128"/>
              </a:rPr>
            </a:b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50863" y="806133"/>
            <a:ext cx="8191500" cy="124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Clr>
                <a:srgbClr val="EE3124"/>
              </a:buClr>
              <a:defRPr/>
            </a:pPr>
            <a:endParaRPr lang="en-US" sz="800" b="0" kern="0" dirty="0">
              <a:latin typeface="+mn-lt"/>
              <a:ea typeface="ＭＳ Ｐゴシック" charset="0"/>
            </a:endParaRPr>
          </a:p>
          <a:p>
            <a:pPr marL="228600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b="0" kern="0" dirty="0">
                <a:latin typeface="+mn-lt"/>
                <a:ea typeface="ＭＳ Ｐゴシック" charset="0"/>
              </a:rPr>
              <a:t>Vendors</a:t>
            </a:r>
            <a:endParaRPr lang="en-US" sz="2600" b="0" kern="0" dirty="0">
              <a:latin typeface="+mn-lt"/>
              <a:ea typeface="ＭＳ Ｐゴシック" charset="0"/>
            </a:endParaRP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Find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b="0" kern="0" dirty="0">
                <a:latin typeface="+mn-lt"/>
                <a:ea typeface="ＭＳ Ｐゴシック" charset="0"/>
              </a:rPr>
              <a:t>Which vendor to choose when creating documents?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/>
            </a:pPr>
            <a:r>
              <a:rPr lang="en-US" sz="2000" u="sng" dirty="0">
                <a:latin typeface="Arial" pitchFamily="34" charset="0"/>
                <a:hlinkClick r:id="rId3"/>
              </a:rPr>
              <a:t>http://mdcourts.gov/procurement/pdfs/bpofy2019.pdf</a:t>
            </a:r>
            <a:endParaRPr lang="en-US" sz="2000" b="0" kern="0" dirty="0">
              <a:latin typeface="+mn-lt"/>
              <a:ea typeface="ＭＳ Ｐゴシック" charset="0"/>
            </a:endParaRPr>
          </a:p>
          <a:p>
            <a:pPr lvl="2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None/>
              <a:defRPr/>
            </a:pPr>
            <a:endParaRPr lang="en-US" b="0" kern="0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05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Contact Us – DPCGA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09708"/>
              </p:ext>
            </p:extLst>
          </p:nvPr>
        </p:nvGraphicFramePr>
        <p:xfrm>
          <a:off x="290022" y="775855"/>
          <a:ext cx="8702040" cy="530167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5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PROCUREMENT</a:t>
                      </a:r>
                      <a:r>
                        <a:rPr lang="en-US" sz="1100" baseline="0" dirty="0"/>
                        <a:t> CONTACT NAME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TITLE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PHONE NUMBER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EMAIL ADDRESS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Kevin Kelly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Director, 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Kevin.Kelly@mdcourts.gov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7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Kevin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Deputy, 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Kevin.Jones@mdcourts.gov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6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Vacant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Manager,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Procurement &amp; P-Card Manager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Robin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Smith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Procurement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Robin.Smith@mdcourts.gov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3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Lisa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Procurement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Specialist &amp; P-Card Administrator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Lisa.Lee@mdcourts.gov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Karen Hoang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Procurement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Karen.Hoang@mdcourts.gov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Yashica Forrester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Procurement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260-3591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Yashica.Forrester@mdcourts.gov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2"/>
                          </a:solidFill>
                        </a:rPr>
                        <a:t>Khyrstine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 Bunche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Procurement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Khrystine.Bunche@mdcourts.gov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Whitney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Williams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Procurement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Whitney.Williams@mdcourts.gov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April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chemeClr val="tx2"/>
                          </a:solidFill>
                        </a:rPr>
                        <a:t>Molley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Procurement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April.Molley@mdcourts.gov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Alisha Allmond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Procurement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Alisha.Allmond@mdcourts.gov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64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Lynne Kelleher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Grants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 260-1587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Lynne.Kelleher@mdcourts.gov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43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Allison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Leebrick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Travel &amp; Catering Admin.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(410)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260-1417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Allison Leebrick@mdcourts.gov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6681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25400"/>
            <a:ext cx="6629400" cy="660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Just Ask…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27800"/>
            <a:ext cx="23733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E312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3333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E312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33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E312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3D6D50E-E2B9-499E-943F-3AECF355BBF5}" type="slidenum">
              <a:rPr lang="en-US" altLang="en-US" sz="1000">
                <a:solidFill>
                  <a:schemeClr val="bg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r>
              <a:rPr lang="en-US" altLang="en-US" sz="100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400" y="2683470"/>
            <a:ext cx="768506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Any Questions?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3" y="1054649"/>
            <a:ext cx="1965960" cy="15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012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Great Job!!!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>
          <a:xfrm>
            <a:off x="601663" y="3721100"/>
            <a:ext cx="8191500" cy="2108200"/>
          </a:xfrm>
        </p:spPr>
        <p:txBody>
          <a:bodyPr/>
          <a:lstStyle/>
          <a:p>
            <a:pPr marL="457200" lvl="1" indent="0" algn="ctr">
              <a:buFont typeface="Arial" charset="0"/>
              <a:buNone/>
            </a:pPr>
            <a:r>
              <a:rPr lang="en-US" altLang="en-US" sz="7200" dirty="0">
                <a:latin typeface="Brush Script MT" pitchFamily="66" charset="0"/>
                <a:ea typeface="ＭＳ Ｐゴシック" pitchFamily="34" charset="-128"/>
              </a:rPr>
              <a:t>Congratulations!!!!</a:t>
            </a:r>
          </a:p>
          <a:p>
            <a:pPr marL="457200" lvl="1" indent="0" algn="ctr">
              <a:buFont typeface="Arial" charset="0"/>
              <a:buNone/>
            </a:pPr>
            <a:r>
              <a:rPr lang="en-US" altLang="en-US" sz="2800" dirty="0">
                <a:ea typeface="ＭＳ Ｐゴシック" pitchFamily="34" charset="-128"/>
              </a:rPr>
              <a:t>You have successfully completed the course!!!!</a:t>
            </a:r>
          </a:p>
        </p:txBody>
      </p:sp>
      <p:pic>
        <p:nvPicPr>
          <p:cNvPr id="5222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63600"/>
            <a:ext cx="2654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0030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Thank You!!!</a:t>
            </a:r>
          </a:p>
        </p:txBody>
      </p:sp>
      <p:pic>
        <p:nvPicPr>
          <p:cNvPr id="5222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8675" y="174625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What Is Procure To Pay (PTP)?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42900" y="817118"/>
            <a:ext cx="8483600" cy="4993217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US" sz="2000" dirty="0"/>
              <a:t>A term used in the software industry to designate a specific subdivision of the </a:t>
            </a:r>
            <a:r>
              <a:rPr lang="en-US" sz="2000" b="1" dirty="0"/>
              <a:t>procurement</a:t>
            </a:r>
            <a:r>
              <a:rPr lang="en-US" sz="2000" dirty="0"/>
              <a:t> process</a:t>
            </a:r>
          </a:p>
          <a:p>
            <a:pPr lvl="0"/>
            <a:r>
              <a:rPr lang="en-US" sz="2000" b="1" dirty="0"/>
              <a:t>Procure-to-pay </a:t>
            </a:r>
            <a:r>
              <a:rPr lang="en-US" sz="2000" dirty="0"/>
              <a:t>enables the integration of the purchasing department with the account payables department</a:t>
            </a:r>
          </a:p>
          <a:p>
            <a:r>
              <a:rPr lang="en-US" sz="2000" dirty="0"/>
              <a:t>All procurement related documents (purchase orders, requisitions, vouchers/invoices) must include the correct budget coding for proper allocation and validation of funding </a:t>
            </a:r>
          </a:p>
          <a:p>
            <a:pPr lvl="0"/>
            <a:r>
              <a:rPr lang="en-US" sz="2000" dirty="0"/>
              <a:t>Each court or program has a budget and/or grants established for spending throughout the fiscal year</a:t>
            </a:r>
          </a:p>
          <a:p>
            <a:r>
              <a:rPr lang="en-US" sz="2000" dirty="0"/>
              <a:t>Must become familiar with the correct budget codes for your court and/or program</a:t>
            </a:r>
          </a:p>
          <a:p>
            <a:pPr lvl="0"/>
            <a:endParaRPr lang="en-US" sz="2000" dirty="0"/>
          </a:p>
          <a:p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1800" dirty="0"/>
          </a:p>
          <a:p>
            <a:endParaRPr lang="en-US" altLang="en-US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Lifespan of a Procure to Pay Document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3541956"/>
              </p:ext>
            </p:extLst>
          </p:nvPr>
        </p:nvGraphicFramePr>
        <p:xfrm>
          <a:off x="338328" y="1397000"/>
          <a:ext cx="8458200" cy="448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837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Requisition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36192" y="927100"/>
            <a:ext cx="6949440" cy="49657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 is a Requisition?</a:t>
            </a:r>
          </a:p>
          <a:p>
            <a:r>
              <a:rPr lang="en-US" sz="2000" dirty="0"/>
              <a:t>Requisitions “pre-encumber” (reserve) dollar amounts from the budget before a PO is entered</a:t>
            </a:r>
          </a:p>
          <a:p>
            <a:r>
              <a:rPr lang="en-US" sz="2000" dirty="0"/>
              <a:t>All requisitions must be entered, budget checked, and approved before moving ahead in the process</a:t>
            </a:r>
          </a:p>
          <a:p>
            <a:pPr marL="0" indent="0">
              <a:buNone/>
            </a:pPr>
            <a:r>
              <a:rPr lang="en-US" sz="2000" b="1" dirty="0"/>
              <a:t>When and Why is a Requisition Needed?</a:t>
            </a:r>
            <a:endParaRPr lang="en-US" sz="1800" dirty="0"/>
          </a:p>
          <a:p>
            <a:r>
              <a:rPr lang="en-US" sz="2000" dirty="0"/>
              <a:t>For any intended purchase that is more than $2500 ($500 for District Court) and/ or requires a corporate purchase order to be created</a:t>
            </a:r>
          </a:p>
          <a:p>
            <a:r>
              <a:rPr lang="en-US" sz="2000" dirty="0"/>
              <a:t>To enter into a contract for services or goods with a specific or an awarded vendor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3478" y="1004824"/>
            <a:ext cx="1177044" cy="4482592"/>
            <a:chOff x="3510" y="0"/>
            <a:chExt cx="1177044" cy="44825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3510" y="0"/>
              <a:ext cx="1177044" cy="4482592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510" y="1793036"/>
              <a:ext cx="1177044" cy="1793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0099"/>
                  </a:solidFill>
                </a:rPr>
                <a:t>Requisition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208789" y="1209727"/>
            <a:ext cx="1106421" cy="149270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 descr="buttons,cropped images,cropped pictures,i,icons,information,information buttons,letters,PNG,symbols,transparent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515516"/>
            <a:ext cx="645160" cy="56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93900" y="5698912"/>
            <a:ext cx="694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rgbClr val="FF0000"/>
                </a:solidFill>
              </a:rPr>
              <a:t>NOTE</a:t>
            </a:r>
            <a:r>
              <a:rPr lang="en-US" sz="1800" dirty="0"/>
              <a:t>: </a:t>
            </a:r>
            <a:r>
              <a:rPr lang="en-US" sz="1800" b="0" i="1" dirty="0"/>
              <a:t>When creating Requisitions for “service maintenance”,</a:t>
            </a:r>
          </a:p>
          <a:p>
            <a:pPr algn="ctr"/>
            <a:r>
              <a:rPr lang="en-US" sz="1800" b="0" i="1" dirty="0"/>
              <a:t> be sure the serial number is listed on </a:t>
            </a:r>
            <a:r>
              <a:rPr lang="en-US" sz="1800" b="0" i="1" u="sng" dirty="0"/>
              <a:t>first part of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15626401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etaformers 1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Metaformers 1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C:\Apps\Office2000\Templates\PeopleSoft Templates\2002 simple Template v02.pot</Template>
  <TotalTime>22957</TotalTime>
  <Words>3237</Words>
  <Application>Microsoft Office PowerPoint</Application>
  <PresentationFormat>On-screen Show (4:3)</PresentationFormat>
  <Paragraphs>524</Paragraphs>
  <Slides>68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Malgun Gothic</vt:lpstr>
      <vt:lpstr>ＭＳ Ｐゴシック</vt:lpstr>
      <vt:lpstr>Arial</vt:lpstr>
      <vt:lpstr>Arial Black</vt:lpstr>
      <vt:lpstr>Brush Script MT</vt:lpstr>
      <vt:lpstr>Calibri</vt:lpstr>
      <vt:lpstr>Calibri Light</vt:lpstr>
      <vt:lpstr>Times New Roman</vt:lpstr>
      <vt:lpstr>Wingdings</vt:lpstr>
      <vt:lpstr>Wingdings 2</vt:lpstr>
      <vt:lpstr>Custom Design</vt:lpstr>
      <vt:lpstr>1_Custom Design</vt:lpstr>
      <vt:lpstr>PowerPoint Presentation</vt:lpstr>
      <vt:lpstr>Introduction – About DPCGA</vt:lpstr>
      <vt:lpstr>Introduction – About DBF</vt:lpstr>
      <vt:lpstr>Introductions – Welcome!</vt:lpstr>
      <vt:lpstr>Agenda and Training Objectives</vt:lpstr>
      <vt:lpstr>Life Span of a PTP Document</vt:lpstr>
      <vt:lpstr>What Is Procure To Pay (PTP)?</vt:lpstr>
      <vt:lpstr>Lifespan of a Procure to Pay Document</vt:lpstr>
      <vt:lpstr>Requisition</vt:lpstr>
      <vt:lpstr>Purchase Order (PO)</vt:lpstr>
      <vt:lpstr>Approval / Dispatch</vt:lpstr>
      <vt:lpstr>Receiving</vt:lpstr>
      <vt:lpstr>Voucher</vt:lpstr>
      <vt:lpstr>PO Reconciliation</vt:lpstr>
      <vt:lpstr>PO Close</vt:lpstr>
      <vt:lpstr>How the Judiciary Does Business</vt:lpstr>
      <vt:lpstr>Doing Business at the Judiciary</vt:lpstr>
      <vt:lpstr>GEARS Purchasing Modules Flow</vt:lpstr>
      <vt:lpstr>Tracking Purchases Against Budget</vt:lpstr>
      <vt:lpstr>Overview of the Judiciary’s COA/ Chartfields</vt:lpstr>
      <vt:lpstr>Judiciary’s Chartfields in GEARS</vt:lpstr>
      <vt:lpstr>What is a SpeedChart?</vt:lpstr>
      <vt:lpstr>Let’s take a break!</vt:lpstr>
      <vt:lpstr>Creating Requisitions</vt:lpstr>
      <vt:lpstr>Things to Remember When Setting Up Procurement Documents In GEARS</vt:lpstr>
      <vt:lpstr>Creating A Requisition</vt:lpstr>
      <vt:lpstr>Creating A Requisition</vt:lpstr>
      <vt:lpstr>Creating A Requisition</vt:lpstr>
      <vt:lpstr>PowerPoint Presentation</vt:lpstr>
      <vt:lpstr>Creating A Requisition</vt:lpstr>
      <vt:lpstr>Creating A Requisition</vt:lpstr>
      <vt:lpstr>Creating A Requisition</vt:lpstr>
      <vt:lpstr>Creating A Requisition – Your Turn</vt:lpstr>
      <vt:lpstr>Creating PURCHASE ORDERS</vt:lpstr>
      <vt:lpstr>Before You Begin – Look Up Vendor First</vt:lpstr>
      <vt:lpstr>Creating an Express PO</vt:lpstr>
      <vt:lpstr>Creating an Express PO</vt:lpstr>
      <vt:lpstr>Creating an Express PO</vt:lpstr>
      <vt:lpstr>Creating an Express PO</vt:lpstr>
      <vt:lpstr>Creating an Express PO</vt:lpstr>
      <vt:lpstr>Creating an Express PO</vt:lpstr>
      <vt:lpstr>Creating an Express PO</vt:lpstr>
      <vt:lpstr>Creating Express POs – Your Turn- using BPO</vt:lpstr>
      <vt:lpstr>Creating Express POs – Your Turn</vt:lpstr>
      <vt:lpstr>Creating Express PO’s –Your turn using BPO</vt:lpstr>
      <vt:lpstr>Managing Procurement Documents</vt:lpstr>
      <vt:lpstr>Managing Documents in GEARS</vt:lpstr>
      <vt:lpstr>Manage Requisitions – Sample Activity Timeline</vt:lpstr>
      <vt:lpstr>Finding Your Express POs</vt:lpstr>
      <vt:lpstr>Finding Information on Express POs</vt:lpstr>
      <vt:lpstr>Finding Information on Express POs</vt:lpstr>
      <vt:lpstr>Finding Information on Express POs</vt:lpstr>
      <vt:lpstr>Finding Information on Express POs</vt:lpstr>
      <vt:lpstr>NEED A BREAK??</vt:lpstr>
      <vt:lpstr>Monitoring Procurement Documents</vt:lpstr>
      <vt:lpstr>Monitoring Procurement Documents</vt:lpstr>
      <vt:lpstr>Online Inquiry and Reporting Matrix</vt:lpstr>
      <vt:lpstr>Invoice and Payment – Sample PO and Voucher Activity Report</vt:lpstr>
      <vt:lpstr>Managing Procurement Documents – Sample PO Close Request Page</vt:lpstr>
      <vt:lpstr>Acquisition Life Cycle New</vt:lpstr>
      <vt:lpstr>Contacts and additional information</vt:lpstr>
      <vt:lpstr>Additional Information</vt:lpstr>
      <vt:lpstr>Additional Information</vt:lpstr>
      <vt:lpstr>Additional Information</vt:lpstr>
      <vt:lpstr>Contact Us – DPCGA</vt:lpstr>
      <vt:lpstr>Just Ask…</vt:lpstr>
      <vt:lpstr>Great Job!!!</vt:lpstr>
      <vt:lpstr>Thank You!!!</vt:lpstr>
    </vt:vector>
  </TitlesOfParts>
  <Company>PeopleSoft,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2002 PeopleSoft Corporate Template 2.0</dc:title>
  <dc:creator>PS Creative Services/New Media</dc:creator>
  <cp:lastModifiedBy>Tammy Sitar</cp:lastModifiedBy>
  <cp:revision>1149</cp:revision>
  <cp:lastPrinted>2018-10-29T15:40:50Z</cp:lastPrinted>
  <dcterms:created xsi:type="dcterms:W3CDTF">2010-05-18T21:52:20Z</dcterms:created>
  <dcterms:modified xsi:type="dcterms:W3CDTF">2018-11-27T13:07:21Z</dcterms:modified>
</cp:coreProperties>
</file>