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media/image43.jpg" ContentType="image/png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  <p:sldMasterId id="2147483658" r:id="rId5"/>
  </p:sldMasterIdLst>
  <p:notesMasterIdLst>
    <p:notesMasterId r:id="rId40"/>
  </p:notesMasterIdLst>
  <p:handoutMasterIdLst>
    <p:handoutMasterId r:id="rId41"/>
  </p:handoutMasterIdLst>
  <p:sldIdLst>
    <p:sldId id="414" r:id="rId6"/>
    <p:sldId id="569" r:id="rId7"/>
    <p:sldId id="594" r:id="rId8"/>
    <p:sldId id="570" r:id="rId9"/>
    <p:sldId id="618" r:id="rId10"/>
    <p:sldId id="619" r:id="rId11"/>
    <p:sldId id="620" r:id="rId12"/>
    <p:sldId id="621" r:id="rId13"/>
    <p:sldId id="622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30" r:id="rId22"/>
    <p:sldId id="631" r:id="rId23"/>
    <p:sldId id="643" r:id="rId24"/>
    <p:sldId id="632" r:id="rId25"/>
    <p:sldId id="633" r:id="rId26"/>
    <p:sldId id="635" r:id="rId27"/>
    <p:sldId id="593" r:id="rId28"/>
    <p:sldId id="634" r:id="rId29"/>
    <p:sldId id="641" r:id="rId30"/>
    <p:sldId id="637" r:id="rId31"/>
    <p:sldId id="646" r:id="rId32"/>
    <p:sldId id="639" r:id="rId33"/>
    <p:sldId id="638" r:id="rId34"/>
    <p:sldId id="644" r:id="rId35"/>
    <p:sldId id="645" r:id="rId36"/>
    <p:sldId id="642" r:id="rId37"/>
    <p:sldId id="613" r:id="rId38"/>
    <p:sldId id="526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2">
          <p15:clr>
            <a:srgbClr val="A4A3A4"/>
          </p15:clr>
        </p15:guide>
        <p15:guide id="2" pos="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3124"/>
    <a:srgbClr val="0066FF"/>
    <a:srgbClr val="008080"/>
    <a:srgbClr val="4D4D4D"/>
    <a:srgbClr val="006600"/>
    <a:srgbClr val="669900"/>
    <a:srgbClr val="66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36" y="78"/>
      </p:cViewPr>
      <p:guideLst>
        <p:guide orient="horz" pos="2712"/>
        <p:guide pos="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58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99374-B680-4521-BF7C-A607632B89D9}" type="doc">
      <dgm:prSet loTypeId="urn:microsoft.com/office/officeart/2005/8/layout/chevron2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F157449-5F16-4097-878F-D8973A3A43F4}">
      <dgm:prSet phldrT="[Text]"/>
      <dgm:spPr/>
      <dgm:t>
        <a:bodyPr/>
        <a:lstStyle/>
        <a:p>
          <a:r>
            <a:rPr lang="en-US" dirty="0"/>
            <a:t>U.S. Bank</a:t>
          </a:r>
        </a:p>
      </dgm:t>
    </dgm:pt>
    <dgm:pt modelId="{34ECCEF9-05EA-460E-9392-B38F211C393D}" type="parTrans" cxnId="{7281C8AD-DE73-4294-A188-0E9C1AA0CD3A}">
      <dgm:prSet/>
      <dgm:spPr/>
      <dgm:t>
        <a:bodyPr/>
        <a:lstStyle/>
        <a:p>
          <a:endParaRPr lang="en-US"/>
        </a:p>
      </dgm:t>
    </dgm:pt>
    <dgm:pt modelId="{1E69741D-B817-4C36-A6AD-F7702D061D9D}" type="sibTrans" cxnId="{7281C8AD-DE73-4294-A188-0E9C1AA0CD3A}">
      <dgm:prSet/>
      <dgm:spPr/>
      <dgm:t>
        <a:bodyPr/>
        <a:lstStyle/>
        <a:p>
          <a:endParaRPr lang="en-US"/>
        </a:p>
      </dgm:t>
    </dgm:pt>
    <dgm:pt modelId="{2A111B88-3450-47EC-A89E-A05AF5E2F14A}">
      <dgm:prSet phldrT="[Text]" custT="1"/>
      <dgm:spPr/>
      <dgm:t>
        <a:bodyPr/>
        <a:lstStyle/>
        <a:p>
          <a:r>
            <a:rPr lang="en-US" sz="1400" dirty="0"/>
            <a:t>Issues Corporate Purchasing Cards for Maryland Judiciary</a:t>
          </a:r>
        </a:p>
      </dgm:t>
    </dgm:pt>
    <dgm:pt modelId="{34482411-2CF0-49B1-B558-B8F0010CE077}" type="parTrans" cxnId="{9FB6D6EB-2DCB-4E96-B521-4905E3DB7045}">
      <dgm:prSet/>
      <dgm:spPr/>
      <dgm:t>
        <a:bodyPr/>
        <a:lstStyle/>
        <a:p>
          <a:endParaRPr lang="en-US"/>
        </a:p>
      </dgm:t>
    </dgm:pt>
    <dgm:pt modelId="{DE8D9816-1D6F-4BBE-9D64-3F91735CF080}" type="sibTrans" cxnId="{9FB6D6EB-2DCB-4E96-B521-4905E3DB7045}">
      <dgm:prSet/>
      <dgm:spPr/>
      <dgm:t>
        <a:bodyPr/>
        <a:lstStyle/>
        <a:p>
          <a:endParaRPr lang="en-US"/>
        </a:p>
      </dgm:t>
    </dgm:pt>
    <dgm:pt modelId="{ABE99860-7667-4134-AE45-BA951C489831}">
      <dgm:prSet phldrT="[Text]" custT="1"/>
      <dgm:spPr/>
      <dgm:t>
        <a:bodyPr/>
        <a:lstStyle/>
        <a:p>
          <a:r>
            <a:rPr lang="en-US" sz="1400" dirty="0"/>
            <a:t>Cardholder account management for day-to-day purchasing transactions</a:t>
          </a:r>
        </a:p>
      </dgm:t>
    </dgm:pt>
    <dgm:pt modelId="{79B8CEC8-843C-4284-931D-0071CE88D323}" type="parTrans" cxnId="{3C26E8E0-656E-4D33-AC44-601DB07EB1E1}">
      <dgm:prSet/>
      <dgm:spPr/>
      <dgm:t>
        <a:bodyPr/>
        <a:lstStyle/>
        <a:p>
          <a:endParaRPr lang="en-US"/>
        </a:p>
      </dgm:t>
    </dgm:pt>
    <dgm:pt modelId="{85C2845A-B993-49B7-9169-B6FC41630616}" type="sibTrans" cxnId="{3C26E8E0-656E-4D33-AC44-601DB07EB1E1}">
      <dgm:prSet/>
      <dgm:spPr/>
      <dgm:t>
        <a:bodyPr/>
        <a:lstStyle/>
        <a:p>
          <a:endParaRPr lang="en-US"/>
        </a:p>
      </dgm:t>
    </dgm:pt>
    <dgm:pt modelId="{9FFFFC7C-36E0-4F46-8515-D109E217F6CE}">
      <dgm:prSet phldrT="[Text]"/>
      <dgm:spPr/>
      <dgm:t>
        <a:bodyPr/>
        <a:lstStyle/>
        <a:p>
          <a:r>
            <a:rPr lang="en-US" dirty="0"/>
            <a:t>GEARS</a:t>
          </a:r>
        </a:p>
      </dgm:t>
    </dgm:pt>
    <dgm:pt modelId="{0BBBE5DA-8200-48C8-B89F-114148219A09}" type="parTrans" cxnId="{837389CB-C02D-469C-A7F5-6808D46AD48E}">
      <dgm:prSet/>
      <dgm:spPr/>
      <dgm:t>
        <a:bodyPr/>
        <a:lstStyle/>
        <a:p>
          <a:endParaRPr lang="en-US"/>
        </a:p>
      </dgm:t>
    </dgm:pt>
    <dgm:pt modelId="{F25F2529-9ACF-4A8C-B3EC-A39CEE4677BF}" type="sibTrans" cxnId="{837389CB-C02D-469C-A7F5-6808D46AD48E}">
      <dgm:prSet/>
      <dgm:spPr/>
      <dgm:t>
        <a:bodyPr/>
        <a:lstStyle/>
        <a:p>
          <a:endParaRPr lang="en-US"/>
        </a:p>
      </dgm:t>
    </dgm:pt>
    <dgm:pt modelId="{CD480279-2B99-4820-873D-556039CA3EDF}">
      <dgm:prSet phldrT="[Text]" custT="1"/>
      <dgm:spPr/>
      <dgm:t>
        <a:bodyPr/>
        <a:lstStyle/>
        <a:p>
          <a:r>
            <a:rPr lang="en-US" sz="1400" dirty="0"/>
            <a:t>Maryland Judiciary’s Financial System</a:t>
          </a:r>
        </a:p>
      </dgm:t>
    </dgm:pt>
    <dgm:pt modelId="{065F4DC5-E919-4338-88FE-657F7695B259}" type="parTrans" cxnId="{16F2E5B5-8885-4278-A263-44EFB2BDDBC8}">
      <dgm:prSet/>
      <dgm:spPr/>
      <dgm:t>
        <a:bodyPr/>
        <a:lstStyle/>
        <a:p>
          <a:endParaRPr lang="en-US"/>
        </a:p>
      </dgm:t>
    </dgm:pt>
    <dgm:pt modelId="{518824AB-0D5B-4C25-9D53-E5050DEA5DEB}" type="sibTrans" cxnId="{16F2E5B5-8885-4278-A263-44EFB2BDDBC8}">
      <dgm:prSet/>
      <dgm:spPr/>
      <dgm:t>
        <a:bodyPr/>
        <a:lstStyle/>
        <a:p>
          <a:endParaRPr lang="en-US"/>
        </a:p>
      </dgm:t>
    </dgm:pt>
    <dgm:pt modelId="{6A2F62C5-0A76-4070-A121-643C05365DBD}">
      <dgm:prSet phldrT="[Text]" custT="1"/>
      <dgm:spPr/>
      <dgm:t>
        <a:bodyPr/>
        <a:lstStyle/>
        <a:p>
          <a:r>
            <a:rPr lang="en-US" sz="1400" dirty="0"/>
            <a:t>Loads monthly credit card statement of all Judiciary Corporate Purchasing transactions from U.S. Bank</a:t>
          </a:r>
        </a:p>
      </dgm:t>
    </dgm:pt>
    <dgm:pt modelId="{E2392E5C-61E8-4DEB-B984-072797FB378D}" type="parTrans" cxnId="{45724D2B-8404-4EEE-B34B-6C5E79CBCA5D}">
      <dgm:prSet/>
      <dgm:spPr/>
      <dgm:t>
        <a:bodyPr/>
        <a:lstStyle/>
        <a:p>
          <a:endParaRPr lang="en-US"/>
        </a:p>
      </dgm:t>
    </dgm:pt>
    <dgm:pt modelId="{A58C5A3E-7A68-4EA5-8500-92A208953A69}" type="sibTrans" cxnId="{45724D2B-8404-4EEE-B34B-6C5E79CBCA5D}">
      <dgm:prSet/>
      <dgm:spPr/>
      <dgm:t>
        <a:bodyPr/>
        <a:lstStyle/>
        <a:p>
          <a:endParaRPr lang="en-US"/>
        </a:p>
      </dgm:t>
    </dgm:pt>
    <dgm:pt modelId="{9E9CD653-8E8C-464C-A43B-F25C5B322BDC}">
      <dgm:prSet phldrT="[Text]" custT="1"/>
      <dgm:spPr/>
      <dgm:t>
        <a:bodyPr/>
        <a:lstStyle/>
        <a:p>
          <a:r>
            <a:rPr lang="en-US" sz="1400" dirty="0"/>
            <a:t>Sends file of all Judiciary transactions monthly to GEARS</a:t>
          </a:r>
        </a:p>
      </dgm:t>
    </dgm:pt>
    <dgm:pt modelId="{F3D88066-A4F2-40DD-AA4C-6D252A084AF7}" type="parTrans" cxnId="{D6FB56C4-78E4-4210-A789-3C979A466AE1}">
      <dgm:prSet/>
      <dgm:spPr/>
      <dgm:t>
        <a:bodyPr/>
        <a:lstStyle/>
        <a:p>
          <a:endParaRPr lang="en-US"/>
        </a:p>
      </dgm:t>
    </dgm:pt>
    <dgm:pt modelId="{5B0ABCF7-6F1E-4B9E-AC90-FB5915BE084C}" type="sibTrans" cxnId="{D6FB56C4-78E4-4210-A789-3C979A466AE1}">
      <dgm:prSet/>
      <dgm:spPr/>
      <dgm:t>
        <a:bodyPr/>
        <a:lstStyle/>
        <a:p>
          <a:endParaRPr lang="en-US"/>
        </a:p>
      </dgm:t>
    </dgm:pt>
    <dgm:pt modelId="{5C40F7B0-E433-4157-A197-B305DABD20C1}">
      <dgm:prSet phldrT="[Text]" custT="1"/>
      <dgm:spPr/>
      <dgm:t>
        <a:bodyPr/>
        <a:lstStyle/>
        <a:p>
          <a:r>
            <a:rPr lang="en-US" sz="1400" dirty="0"/>
            <a:t>Cardholder updates merchant description and changes account (</a:t>
          </a:r>
          <a:r>
            <a:rPr lang="en-US" sz="1400" dirty="0" err="1"/>
            <a:t>chartfield</a:t>
          </a:r>
          <a:r>
            <a:rPr lang="en-US" sz="1400" dirty="0"/>
            <a:t>)</a:t>
          </a:r>
        </a:p>
      </dgm:t>
    </dgm:pt>
    <dgm:pt modelId="{3E0AFF60-22B1-4DC4-A479-E8A519216763}" type="parTrans" cxnId="{24AC822C-15B0-4C94-B6BE-38E99888180E}">
      <dgm:prSet/>
      <dgm:spPr/>
      <dgm:t>
        <a:bodyPr/>
        <a:lstStyle/>
        <a:p>
          <a:endParaRPr lang="en-US"/>
        </a:p>
      </dgm:t>
    </dgm:pt>
    <dgm:pt modelId="{06D83475-2535-4F5C-9417-DE557D21525B}" type="sibTrans" cxnId="{24AC822C-15B0-4C94-B6BE-38E99888180E}">
      <dgm:prSet/>
      <dgm:spPr/>
      <dgm:t>
        <a:bodyPr/>
        <a:lstStyle/>
        <a:p>
          <a:endParaRPr lang="en-US"/>
        </a:p>
      </dgm:t>
    </dgm:pt>
    <dgm:pt modelId="{54F3DAE4-3612-44BD-B881-823A6FAF9C78}">
      <dgm:prSet phldrT="[Text]" custT="1"/>
      <dgm:spPr/>
      <dgm:t>
        <a:bodyPr/>
        <a:lstStyle/>
        <a:p>
          <a:r>
            <a:rPr lang="en-US" sz="1400" dirty="0"/>
            <a:t>Commits funds from the budget</a:t>
          </a:r>
        </a:p>
      </dgm:t>
    </dgm:pt>
    <dgm:pt modelId="{52036044-84DF-408A-942B-5EAB20258425}" type="parTrans" cxnId="{81D22D9C-D9C9-4641-BF79-B28EF0BCE4C7}">
      <dgm:prSet/>
      <dgm:spPr/>
      <dgm:t>
        <a:bodyPr/>
        <a:lstStyle/>
        <a:p>
          <a:endParaRPr lang="en-US"/>
        </a:p>
      </dgm:t>
    </dgm:pt>
    <dgm:pt modelId="{6C3C2219-3091-4523-9914-0EFE4BE43D59}" type="sibTrans" cxnId="{81D22D9C-D9C9-4641-BF79-B28EF0BCE4C7}">
      <dgm:prSet/>
      <dgm:spPr/>
      <dgm:t>
        <a:bodyPr/>
        <a:lstStyle/>
        <a:p>
          <a:endParaRPr lang="en-US"/>
        </a:p>
      </dgm:t>
    </dgm:pt>
    <dgm:pt modelId="{B96C66BD-AC43-4802-AF9D-6AF928672FE4}">
      <dgm:prSet phldrT="[Text]" custT="1"/>
      <dgm:spPr/>
      <dgm:t>
        <a:bodyPr/>
        <a:lstStyle/>
        <a:p>
          <a:r>
            <a:rPr lang="en-US" sz="1400" dirty="0"/>
            <a:t>Vouchers created in GEARS to pay for Corporate Purchasing credit card statement</a:t>
          </a:r>
        </a:p>
      </dgm:t>
    </dgm:pt>
    <dgm:pt modelId="{4F461A2D-1C61-45E3-940E-FB64EDB71FB9}" type="parTrans" cxnId="{C34C6A70-229E-48F9-9163-46761BB24594}">
      <dgm:prSet/>
      <dgm:spPr/>
      <dgm:t>
        <a:bodyPr/>
        <a:lstStyle/>
        <a:p>
          <a:endParaRPr lang="en-US"/>
        </a:p>
      </dgm:t>
    </dgm:pt>
    <dgm:pt modelId="{7E300BF4-8269-4148-BDE2-E56D0BCE981B}" type="sibTrans" cxnId="{C34C6A70-229E-48F9-9163-46761BB24594}">
      <dgm:prSet/>
      <dgm:spPr/>
      <dgm:t>
        <a:bodyPr/>
        <a:lstStyle/>
        <a:p>
          <a:endParaRPr lang="en-US"/>
        </a:p>
      </dgm:t>
    </dgm:pt>
    <dgm:pt modelId="{C6E26895-BB65-4186-BA9A-5743304984F9}" type="pres">
      <dgm:prSet presAssocID="{49B99374-B680-4521-BF7C-A607632B89D9}" presName="linearFlow" presStyleCnt="0">
        <dgm:presLayoutVars>
          <dgm:dir/>
          <dgm:animLvl val="lvl"/>
          <dgm:resizeHandles val="exact"/>
        </dgm:presLayoutVars>
      </dgm:prSet>
      <dgm:spPr/>
    </dgm:pt>
    <dgm:pt modelId="{7C687363-8A41-4F4E-8AA2-D54B4FA751C1}" type="pres">
      <dgm:prSet presAssocID="{2F157449-5F16-4097-878F-D8973A3A43F4}" presName="composite" presStyleCnt="0"/>
      <dgm:spPr/>
    </dgm:pt>
    <dgm:pt modelId="{A2A22D99-6AAE-4039-AA7B-339A0F7881B7}" type="pres">
      <dgm:prSet presAssocID="{2F157449-5F16-4097-878F-D8973A3A43F4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21503A10-894E-4447-8CE2-BAAB04D00C14}" type="pres">
      <dgm:prSet presAssocID="{2F157449-5F16-4097-878F-D8973A3A43F4}" presName="descendantText" presStyleLbl="alignAcc1" presStyleIdx="0" presStyleCnt="2">
        <dgm:presLayoutVars>
          <dgm:bulletEnabled val="1"/>
        </dgm:presLayoutVars>
      </dgm:prSet>
      <dgm:spPr/>
    </dgm:pt>
    <dgm:pt modelId="{5B152A25-B329-4F16-B857-FC6EA96773F4}" type="pres">
      <dgm:prSet presAssocID="{1E69741D-B817-4C36-A6AD-F7702D061D9D}" presName="sp" presStyleCnt="0"/>
      <dgm:spPr/>
    </dgm:pt>
    <dgm:pt modelId="{B8AE8CFF-059A-414B-8AA1-06251A0A0D70}" type="pres">
      <dgm:prSet presAssocID="{9FFFFC7C-36E0-4F46-8515-D109E217F6CE}" presName="composite" presStyleCnt="0"/>
      <dgm:spPr/>
    </dgm:pt>
    <dgm:pt modelId="{E03090EE-571D-432C-B566-5601C9E58868}" type="pres">
      <dgm:prSet presAssocID="{9FFFFC7C-36E0-4F46-8515-D109E217F6C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EDA591F-78ED-49C1-B5F4-4876B7A404AE}" type="pres">
      <dgm:prSet presAssocID="{9FFFFC7C-36E0-4F46-8515-D109E217F6CE}" presName="descendantText" presStyleLbl="alignAcc1" presStyleIdx="1" presStyleCnt="2" custScaleY="114498">
        <dgm:presLayoutVars>
          <dgm:bulletEnabled val="1"/>
        </dgm:presLayoutVars>
      </dgm:prSet>
      <dgm:spPr/>
    </dgm:pt>
  </dgm:ptLst>
  <dgm:cxnLst>
    <dgm:cxn modelId="{9598D217-46C7-49EC-8337-DB87A408786F}" type="presOf" srcId="{9FFFFC7C-36E0-4F46-8515-D109E217F6CE}" destId="{E03090EE-571D-432C-B566-5601C9E58868}" srcOrd="0" destOrd="0" presId="urn:microsoft.com/office/officeart/2005/8/layout/chevron2"/>
    <dgm:cxn modelId="{68283C25-0655-4E43-B338-0299384AE27F}" type="presOf" srcId="{54F3DAE4-3612-44BD-B881-823A6FAF9C78}" destId="{BEDA591F-78ED-49C1-B5F4-4876B7A404AE}" srcOrd="0" destOrd="3" presId="urn:microsoft.com/office/officeart/2005/8/layout/chevron2"/>
    <dgm:cxn modelId="{7464682A-D97F-4053-A651-4EE824D0D9D9}" type="presOf" srcId="{49B99374-B680-4521-BF7C-A607632B89D9}" destId="{C6E26895-BB65-4186-BA9A-5743304984F9}" srcOrd="0" destOrd="0" presId="urn:microsoft.com/office/officeart/2005/8/layout/chevron2"/>
    <dgm:cxn modelId="{45724D2B-8404-4EEE-B34B-6C5E79CBCA5D}" srcId="{9FFFFC7C-36E0-4F46-8515-D109E217F6CE}" destId="{6A2F62C5-0A76-4070-A121-643C05365DBD}" srcOrd="1" destOrd="0" parTransId="{E2392E5C-61E8-4DEB-B984-072797FB378D}" sibTransId="{A58C5A3E-7A68-4EA5-8500-92A208953A69}"/>
    <dgm:cxn modelId="{24AC822C-15B0-4C94-B6BE-38E99888180E}" srcId="{9FFFFC7C-36E0-4F46-8515-D109E217F6CE}" destId="{5C40F7B0-E433-4157-A197-B305DABD20C1}" srcOrd="2" destOrd="0" parTransId="{3E0AFF60-22B1-4DC4-A479-E8A519216763}" sibTransId="{06D83475-2535-4F5C-9417-DE557D21525B}"/>
    <dgm:cxn modelId="{7BA96D39-7D92-4D28-8522-3167D5196196}" type="presOf" srcId="{9E9CD653-8E8C-464C-A43B-F25C5B322BDC}" destId="{21503A10-894E-4447-8CE2-BAAB04D00C14}" srcOrd="0" destOrd="2" presId="urn:microsoft.com/office/officeart/2005/8/layout/chevron2"/>
    <dgm:cxn modelId="{E45DDF3B-0882-4BD7-8061-1B14B9AEC73A}" type="presOf" srcId="{2F157449-5F16-4097-878F-D8973A3A43F4}" destId="{A2A22D99-6AAE-4039-AA7B-339A0F7881B7}" srcOrd="0" destOrd="0" presId="urn:microsoft.com/office/officeart/2005/8/layout/chevron2"/>
    <dgm:cxn modelId="{B05CC43C-059E-40AF-ACC6-323A5F1CF0AD}" type="presOf" srcId="{B96C66BD-AC43-4802-AF9D-6AF928672FE4}" destId="{BEDA591F-78ED-49C1-B5F4-4876B7A404AE}" srcOrd="0" destOrd="4" presId="urn:microsoft.com/office/officeart/2005/8/layout/chevron2"/>
    <dgm:cxn modelId="{3CB90A3D-E7FF-43E5-B9B9-99A4098B5120}" type="presOf" srcId="{2A111B88-3450-47EC-A89E-A05AF5E2F14A}" destId="{21503A10-894E-4447-8CE2-BAAB04D00C14}" srcOrd="0" destOrd="0" presId="urn:microsoft.com/office/officeart/2005/8/layout/chevron2"/>
    <dgm:cxn modelId="{6E11CF60-2C3F-4550-8EE2-1410A9DFA710}" type="presOf" srcId="{CD480279-2B99-4820-873D-556039CA3EDF}" destId="{BEDA591F-78ED-49C1-B5F4-4876B7A404AE}" srcOrd="0" destOrd="0" presId="urn:microsoft.com/office/officeart/2005/8/layout/chevron2"/>
    <dgm:cxn modelId="{EE47BD64-0DB9-480E-BF79-B297CB5C7997}" type="presOf" srcId="{5C40F7B0-E433-4157-A197-B305DABD20C1}" destId="{BEDA591F-78ED-49C1-B5F4-4876B7A404AE}" srcOrd="0" destOrd="2" presId="urn:microsoft.com/office/officeart/2005/8/layout/chevron2"/>
    <dgm:cxn modelId="{C34C6A70-229E-48F9-9163-46761BB24594}" srcId="{9FFFFC7C-36E0-4F46-8515-D109E217F6CE}" destId="{B96C66BD-AC43-4802-AF9D-6AF928672FE4}" srcOrd="4" destOrd="0" parTransId="{4F461A2D-1C61-45E3-940E-FB64EDB71FB9}" sibTransId="{7E300BF4-8269-4148-BDE2-E56D0BCE981B}"/>
    <dgm:cxn modelId="{313AB274-79D7-45F7-8AA9-926C587F3765}" type="presOf" srcId="{6A2F62C5-0A76-4070-A121-643C05365DBD}" destId="{BEDA591F-78ED-49C1-B5F4-4876B7A404AE}" srcOrd="0" destOrd="1" presId="urn:microsoft.com/office/officeart/2005/8/layout/chevron2"/>
    <dgm:cxn modelId="{09488892-B1AA-4F09-B757-3B08078A6F2D}" type="presOf" srcId="{ABE99860-7667-4134-AE45-BA951C489831}" destId="{21503A10-894E-4447-8CE2-BAAB04D00C14}" srcOrd="0" destOrd="1" presId="urn:microsoft.com/office/officeart/2005/8/layout/chevron2"/>
    <dgm:cxn modelId="{81D22D9C-D9C9-4641-BF79-B28EF0BCE4C7}" srcId="{9FFFFC7C-36E0-4F46-8515-D109E217F6CE}" destId="{54F3DAE4-3612-44BD-B881-823A6FAF9C78}" srcOrd="3" destOrd="0" parTransId="{52036044-84DF-408A-942B-5EAB20258425}" sibTransId="{6C3C2219-3091-4523-9914-0EFE4BE43D59}"/>
    <dgm:cxn modelId="{7281C8AD-DE73-4294-A188-0E9C1AA0CD3A}" srcId="{49B99374-B680-4521-BF7C-A607632B89D9}" destId="{2F157449-5F16-4097-878F-D8973A3A43F4}" srcOrd="0" destOrd="0" parTransId="{34ECCEF9-05EA-460E-9392-B38F211C393D}" sibTransId="{1E69741D-B817-4C36-A6AD-F7702D061D9D}"/>
    <dgm:cxn modelId="{16F2E5B5-8885-4278-A263-44EFB2BDDBC8}" srcId="{9FFFFC7C-36E0-4F46-8515-D109E217F6CE}" destId="{CD480279-2B99-4820-873D-556039CA3EDF}" srcOrd="0" destOrd="0" parTransId="{065F4DC5-E919-4338-88FE-657F7695B259}" sibTransId="{518824AB-0D5B-4C25-9D53-E5050DEA5DEB}"/>
    <dgm:cxn modelId="{D6FB56C4-78E4-4210-A789-3C979A466AE1}" srcId="{2F157449-5F16-4097-878F-D8973A3A43F4}" destId="{9E9CD653-8E8C-464C-A43B-F25C5B322BDC}" srcOrd="2" destOrd="0" parTransId="{F3D88066-A4F2-40DD-AA4C-6D252A084AF7}" sibTransId="{5B0ABCF7-6F1E-4B9E-AC90-FB5915BE084C}"/>
    <dgm:cxn modelId="{837389CB-C02D-469C-A7F5-6808D46AD48E}" srcId="{49B99374-B680-4521-BF7C-A607632B89D9}" destId="{9FFFFC7C-36E0-4F46-8515-D109E217F6CE}" srcOrd="1" destOrd="0" parTransId="{0BBBE5DA-8200-48C8-B89F-114148219A09}" sibTransId="{F25F2529-9ACF-4A8C-B3EC-A39CEE4677BF}"/>
    <dgm:cxn modelId="{3C26E8E0-656E-4D33-AC44-601DB07EB1E1}" srcId="{2F157449-5F16-4097-878F-D8973A3A43F4}" destId="{ABE99860-7667-4134-AE45-BA951C489831}" srcOrd="1" destOrd="0" parTransId="{79B8CEC8-843C-4284-931D-0071CE88D323}" sibTransId="{85C2845A-B993-49B7-9169-B6FC41630616}"/>
    <dgm:cxn modelId="{9FB6D6EB-2DCB-4E96-B521-4905E3DB7045}" srcId="{2F157449-5F16-4097-878F-D8973A3A43F4}" destId="{2A111B88-3450-47EC-A89E-A05AF5E2F14A}" srcOrd="0" destOrd="0" parTransId="{34482411-2CF0-49B1-B558-B8F0010CE077}" sibTransId="{DE8D9816-1D6F-4BBE-9D64-3F91735CF080}"/>
    <dgm:cxn modelId="{FC9B9769-E099-4219-B763-C15EEA520E18}" type="presParOf" srcId="{C6E26895-BB65-4186-BA9A-5743304984F9}" destId="{7C687363-8A41-4F4E-8AA2-D54B4FA751C1}" srcOrd="0" destOrd="0" presId="urn:microsoft.com/office/officeart/2005/8/layout/chevron2"/>
    <dgm:cxn modelId="{5CC2E18B-F4FD-4C08-9765-EA5F3B1BD399}" type="presParOf" srcId="{7C687363-8A41-4F4E-8AA2-D54B4FA751C1}" destId="{A2A22D99-6AAE-4039-AA7B-339A0F7881B7}" srcOrd="0" destOrd="0" presId="urn:microsoft.com/office/officeart/2005/8/layout/chevron2"/>
    <dgm:cxn modelId="{D6519BC5-3D61-4EE4-93B6-ACEEA964CD83}" type="presParOf" srcId="{7C687363-8A41-4F4E-8AA2-D54B4FA751C1}" destId="{21503A10-894E-4447-8CE2-BAAB04D00C14}" srcOrd="1" destOrd="0" presId="urn:microsoft.com/office/officeart/2005/8/layout/chevron2"/>
    <dgm:cxn modelId="{E9FF1A21-D78C-4C3B-9EAA-8E185EE600B0}" type="presParOf" srcId="{C6E26895-BB65-4186-BA9A-5743304984F9}" destId="{5B152A25-B329-4F16-B857-FC6EA96773F4}" srcOrd="1" destOrd="0" presId="urn:microsoft.com/office/officeart/2005/8/layout/chevron2"/>
    <dgm:cxn modelId="{D0E234E1-5553-4A34-8169-7080C2CF303E}" type="presParOf" srcId="{C6E26895-BB65-4186-BA9A-5743304984F9}" destId="{B8AE8CFF-059A-414B-8AA1-06251A0A0D70}" srcOrd="2" destOrd="0" presId="urn:microsoft.com/office/officeart/2005/8/layout/chevron2"/>
    <dgm:cxn modelId="{2E97D7BC-8891-4593-8A5F-3153B6D8E1B6}" type="presParOf" srcId="{B8AE8CFF-059A-414B-8AA1-06251A0A0D70}" destId="{E03090EE-571D-432C-B566-5601C9E58868}" srcOrd="0" destOrd="0" presId="urn:microsoft.com/office/officeart/2005/8/layout/chevron2"/>
    <dgm:cxn modelId="{102AAB43-1135-45D4-8907-23E42A972148}" type="presParOf" srcId="{B8AE8CFF-059A-414B-8AA1-06251A0A0D70}" destId="{BEDA591F-78ED-49C1-B5F4-4876B7A404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9CA09-D5FE-4226-9BD4-760778B1233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3005167A-A41D-47F4-B3E2-952BF2C17000}">
      <dgm:prSet phldrT="[Text]"/>
      <dgm:spPr/>
      <dgm:t>
        <a:bodyPr/>
        <a:lstStyle/>
        <a:p>
          <a:r>
            <a:rPr lang="en-US" dirty="0"/>
            <a:t>Dispute Incorrect Charges or Amounts</a:t>
          </a:r>
        </a:p>
      </dgm:t>
    </dgm:pt>
    <dgm:pt modelId="{FDC3A910-368B-43F7-9D03-8F2E941D705D}" type="parTrans" cxnId="{A0EA6018-1BF4-4147-AB23-85A4B39519FD}">
      <dgm:prSet/>
      <dgm:spPr/>
      <dgm:t>
        <a:bodyPr/>
        <a:lstStyle/>
        <a:p>
          <a:endParaRPr lang="en-US"/>
        </a:p>
      </dgm:t>
    </dgm:pt>
    <dgm:pt modelId="{436E6794-CDC6-4474-AEB6-3EBAF8B9D564}" type="sibTrans" cxnId="{A0EA6018-1BF4-4147-AB23-85A4B39519FD}">
      <dgm:prSet/>
      <dgm:spPr/>
      <dgm:t>
        <a:bodyPr/>
        <a:lstStyle/>
        <a:p>
          <a:endParaRPr lang="en-US"/>
        </a:p>
      </dgm:t>
    </dgm:pt>
    <dgm:pt modelId="{DD4EB18C-B24E-45EE-8C14-531198A73501}">
      <dgm:prSet phldrT="[Text]"/>
      <dgm:spPr/>
      <dgm:t>
        <a:bodyPr/>
        <a:lstStyle/>
        <a:p>
          <a:r>
            <a:rPr lang="en-US" dirty="0"/>
            <a:t>First, attempt to resolve with vendor</a:t>
          </a:r>
        </a:p>
      </dgm:t>
    </dgm:pt>
    <dgm:pt modelId="{89F87373-8976-4653-B87D-DC72F618CD32}" type="parTrans" cxnId="{EEC48FA8-43B0-403B-9BB2-B8EB55704C11}">
      <dgm:prSet/>
      <dgm:spPr/>
      <dgm:t>
        <a:bodyPr/>
        <a:lstStyle/>
        <a:p>
          <a:endParaRPr lang="en-US"/>
        </a:p>
      </dgm:t>
    </dgm:pt>
    <dgm:pt modelId="{16B7B707-81C6-4F63-B20E-CE327A71EBCB}" type="sibTrans" cxnId="{EEC48FA8-43B0-403B-9BB2-B8EB55704C11}">
      <dgm:prSet/>
      <dgm:spPr/>
      <dgm:t>
        <a:bodyPr/>
        <a:lstStyle/>
        <a:p>
          <a:endParaRPr lang="en-US"/>
        </a:p>
      </dgm:t>
    </dgm:pt>
    <dgm:pt modelId="{A9C3369F-048B-497F-999B-A74F76413CDF}">
      <dgm:prSet phldrT="[Text]"/>
      <dgm:spPr/>
      <dgm:t>
        <a:bodyPr/>
        <a:lstStyle/>
        <a:p>
          <a:r>
            <a:rPr lang="en-US" dirty="0"/>
            <a:t>If no resolution with vendor, contact U.S. Bank</a:t>
          </a:r>
        </a:p>
      </dgm:t>
    </dgm:pt>
    <dgm:pt modelId="{E61F1869-E5C4-42A3-BFA9-35BF83311175}" type="parTrans" cxnId="{C6ABEA11-0EDB-407C-8984-B5CB05A79618}">
      <dgm:prSet/>
      <dgm:spPr/>
      <dgm:t>
        <a:bodyPr/>
        <a:lstStyle/>
        <a:p>
          <a:endParaRPr lang="en-US"/>
        </a:p>
      </dgm:t>
    </dgm:pt>
    <dgm:pt modelId="{26C84165-B5A9-44F9-B8FA-90171B210262}" type="sibTrans" cxnId="{C6ABEA11-0EDB-407C-8984-B5CB05A79618}">
      <dgm:prSet/>
      <dgm:spPr/>
      <dgm:t>
        <a:bodyPr/>
        <a:lstStyle/>
        <a:p>
          <a:endParaRPr lang="en-US"/>
        </a:p>
      </dgm:t>
    </dgm:pt>
    <dgm:pt modelId="{FF7F765D-00C0-4B5E-B735-4674D8FBF8E6}">
      <dgm:prSet phldrT="[Text]"/>
      <dgm:spPr/>
      <dgm:t>
        <a:bodyPr/>
        <a:lstStyle/>
        <a:p>
          <a:r>
            <a:rPr lang="en-US" dirty="0"/>
            <a:t>Post any credits to the Transaction Log</a:t>
          </a:r>
        </a:p>
      </dgm:t>
    </dgm:pt>
    <dgm:pt modelId="{D5EE5A81-7F93-4B1A-8E03-323D48497668}" type="parTrans" cxnId="{F8B8E15C-F374-429D-B423-B3E8597E0692}">
      <dgm:prSet/>
      <dgm:spPr/>
      <dgm:t>
        <a:bodyPr/>
        <a:lstStyle/>
        <a:p>
          <a:endParaRPr lang="en-US"/>
        </a:p>
      </dgm:t>
    </dgm:pt>
    <dgm:pt modelId="{56C7C007-5F25-4105-984D-2559E117DCCB}" type="sibTrans" cxnId="{F8B8E15C-F374-429D-B423-B3E8597E0692}">
      <dgm:prSet/>
      <dgm:spPr/>
      <dgm:t>
        <a:bodyPr/>
        <a:lstStyle/>
        <a:p>
          <a:endParaRPr lang="en-US"/>
        </a:p>
      </dgm:t>
    </dgm:pt>
    <dgm:pt modelId="{3C1E340B-5819-4D52-87B4-DC9D050A2773}">
      <dgm:prSet phldrT="[Text]"/>
      <dgm:spPr/>
      <dgm:t>
        <a:bodyPr/>
        <a:lstStyle/>
        <a:p>
          <a:r>
            <a:rPr lang="en-US" dirty="0"/>
            <a:t>Notify the PCPA Immediately</a:t>
          </a:r>
        </a:p>
      </dgm:t>
    </dgm:pt>
    <dgm:pt modelId="{3BAD91CE-5E5C-4205-9CA1-BFEE52746B50}" type="parTrans" cxnId="{9614257E-7599-4A34-856B-9FFA1067CD78}">
      <dgm:prSet/>
      <dgm:spPr/>
      <dgm:t>
        <a:bodyPr/>
        <a:lstStyle/>
        <a:p>
          <a:endParaRPr lang="en-US"/>
        </a:p>
      </dgm:t>
    </dgm:pt>
    <dgm:pt modelId="{C772A44B-5EDE-4015-8AEF-14ED29D80591}" type="sibTrans" cxnId="{9614257E-7599-4A34-856B-9FFA1067CD78}">
      <dgm:prSet/>
      <dgm:spPr/>
      <dgm:t>
        <a:bodyPr/>
        <a:lstStyle/>
        <a:p>
          <a:endParaRPr lang="en-US"/>
        </a:p>
      </dgm:t>
    </dgm:pt>
    <dgm:pt modelId="{A90A47C5-F1DC-4156-9CF4-39D34A9DE7B0}" type="pres">
      <dgm:prSet presAssocID="{5809CA09-D5FE-4226-9BD4-760778B12335}" presName="rootnode" presStyleCnt="0">
        <dgm:presLayoutVars>
          <dgm:chMax/>
          <dgm:chPref/>
          <dgm:dir/>
          <dgm:animLvl val="lvl"/>
        </dgm:presLayoutVars>
      </dgm:prSet>
      <dgm:spPr/>
    </dgm:pt>
    <dgm:pt modelId="{9654E641-9019-4708-B9B1-1235435CC8B7}" type="pres">
      <dgm:prSet presAssocID="{3005167A-A41D-47F4-B3E2-952BF2C17000}" presName="composite" presStyleCnt="0"/>
      <dgm:spPr/>
    </dgm:pt>
    <dgm:pt modelId="{FD827FFF-1B1E-427F-A91C-1D21AA996427}" type="pres">
      <dgm:prSet presAssocID="{3005167A-A41D-47F4-B3E2-952BF2C17000}" presName="bentUpArrow1" presStyleLbl="alignImgPlace1" presStyleIdx="0" presStyleCnt="3"/>
      <dgm:spPr/>
    </dgm:pt>
    <dgm:pt modelId="{05000F46-922F-45AB-B78F-A7E5B8CEC675}" type="pres">
      <dgm:prSet presAssocID="{3005167A-A41D-47F4-B3E2-952BF2C1700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B4B77CD-207E-4EA5-A2D2-7491427D7856}" type="pres">
      <dgm:prSet presAssocID="{3005167A-A41D-47F4-B3E2-952BF2C17000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92CE569-18FE-4ACC-AD3C-795DA51A6143}" type="pres">
      <dgm:prSet presAssocID="{436E6794-CDC6-4474-AEB6-3EBAF8B9D564}" presName="sibTrans" presStyleCnt="0"/>
      <dgm:spPr/>
    </dgm:pt>
    <dgm:pt modelId="{66BBD438-C0A7-4520-8134-1C5A8CBDA4A7}" type="pres">
      <dgm:prSet presAssocID="{DD4EB18C-B24E-45EE-8C14-531198A73501}" presName="composite" presStyleCnt="0"/>
      <dgm:spPr/>
    </dgm:pt>
    <dgm:pt modelId="{BD542B49-6DEF-4A4E-B0D8-CEE495E10ACB}" type="pres">
      <dgm:prSet presAssocID="{DD4EB18C-B24E-45EE-8C14-531198A73501}" presName="bentUpArrow1" presStyleLbl="alignImgPlace1" presStyleIdx="1" presStyleCnt="3"/>
      <dgm:spPr/>
    </dgm:pt>
    <dgm:pt modelId="{A034A332-9A34-48B3-BF94-1A83232B2D2A}" type="pres">
      <dgm:prSet presAssocID="{DD4EB18C-B24E-45EE-8C14-531198A73501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62711A0-9CC0-42F5-B820-2B5CA58EFA79}" type="pres">
      <dgm:prSet presAssocID="{DD4EB18C-B24E-45EE-8C14-531198A73501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B3D3AAA-5250-4E20-851E-F7C81797A8B0}" type="pres">
      <dgm:prSet presAssocID="{16B7B707-81C6-4F63-B20E-CE327A71EBCB}" presName="sibTrans" presStyleCnt="0"/>
      <dgm:spPr/>
    </dgm:pt>
    <dgm:pt modelId="{B022A2C3-ABD9-4106-908B-A7E27CAD8487}" type="pres">
      <dgm:prSet presAssocID="{A9C3369F-048B-497F-999B-A74F76413CDF}" presName="composite" presStyleCnt="0"/>
      <dgm:spPr/>
    </dgm:pt>
    <dgm:pt modelId="{506D4D67-9BBC-441F-8EE6-C4D5EF73CC37}" type="pres">
      <dgm:prSet presAssocID="{A9C3369F-048B-497F-999B-A74F76413CDF}" presName="bentUpArrow1" presStyleLbl="alignImgPlace1" presStyleIdx="2" presStyleCnt="3"/>
      <dgm:spPr/>
    </dgm:pt>
    <dgm:pt modelId="{DA7E94A3-C73A-40E4-B044-DB195F0FBC7F}" type="pres">
      <dgm:prSet presAssocID="{A9C3369F-048B-497F-999B-A74F76413CD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FB20B21A-3CD9-40B7-8E83-99CFC99EFB35}" type="pres">
      <dgm:prSet presAssocID="{A9C3369F-048B-497F-999B-A74F76413CDF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0699842-BBE7-4AAB-8199-DC5B3C15EF4D}" type="pres">
      <dgm:prSet presAssocID="{26C84165-B5A9-44F9-B8FA-90171B210262}" presName="sibTrans" presStyleCnt="0"/>
      <dgm:spPr/>
    </dgm:pt>
    <dgm:pt modelId="{4C09D1C3-D40C-485D-98C3-1935C5D47CCA}" type="pres">
      <dgm:prSet presAssocID="{3C1E340B-5819-4D52-87B4-DC9D050A2773}" presName="composite" presStyleCnt="0"/>
      <dgm:spPr/>
    </dgm:pt>
    <dgm:pt modelId="{F77F03AC-0F5A-4830-B297-F2AD4D69D7FD}" type="pres">
      <dgm:prSet presAssocID="{3C1E340B-5819-4D52-87B4-DC9D050A277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5C47A63F-B73F-40D7-8762-751FACDC501E}" type="pres">
      <dgm:prSet presAssocID="{3C1E340B-5819-4D52-87B4-DC9D050A2773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B817B00-24F3-40D0-95F7-65D49EF2D9FB}" type="presOf" srcId="{DD4EB18C-B24E-45EE-8C14-531198A73501}" destId="{A034A332-9A34-48B3-BF94-1A83232B2D2A}" srcOrd="0" destOrd="0" presId="urn:microsoft.com/office/officeart/2005/8/layout/StepDownProcess"/>
    <dgm:cxn modelId="{C6ABEA11-0EDB-407C-8984-B5CB05A79618}" srcId="{5809CA09-D5FE-4226-9BD4-760778B12335}" destId="{A9C3369F-048B-497F-999B-A74F76413CDF}" srcOrd="2" destOrd="0" parTransId="{E61F1869-E5C4-42A3-BFA9-35BF83311175}" sibTransId="{26C84165-B5A9-44F9-B8FA-90171B210262}"/>
    <dgm:cxn modelId="{A0EA6018-1BF4-4147-AB23-85A4B39519FD}" srcId="{5809CA09-D5FE-4226-9BD4-760778B12335}" destId="{3005167A-A41D-47F4-B3E2-952BF2C17000}" srcOrd="0" destOrd="0" parTransId="{FDC3A910-368B-43F7-9D03-8F2E941D705D}" sibTransId="{436E6794-CDC6-4474-AEB6-3EBAF8B9D564}"/>
    <dgm:cxn modelId="{F8B8E15C-F374-429D-B423-B3E8597E0692}" srcId="{3C1E340B-5819-4D52-87B4-DC9D050A2773}" destId="{FF7F765D-00C0-4B5E-B735-4674D8FBF8E6}" srcOrd="0" destOrd="0" parTransId="{D5EE5A81-7F93-4B1A-8E03-323D48497668}" sibTransId="{56C7C007-5F25-4105-984D-2559E117DCCB}"/>
    <dgm:cxn modelId="{0F86A45A-2345-44C4-B239-73F7FDE7BEE3}" type="presOf" srcId="{5809CA09-D5FE-4226-9BD4-760778B12335}" destId="{A90A47C5-F1DC-4156-9CF4-39D34A9DE7B0}" srcOrd="0" destOrd="0" presId="urn:microsoft.com/office/officeart/2005/8/layout/StepDownProcess"/>
    <dgm:cxn modelId="{9614257E-7599-4A34-856B-9FFA1067CD78}" srcId="{5809CA09-D5FE-4226-9BD4-760778B12335}" destId="{3C1E340B-5819-4D52-87B4-DC9D050A2773}" srcOrd="3" destOrd="0" parTransId="{3BAD91CE-5E5C-4205-9CA1-BFEE52746B50}" sibTransId="{C772A44B-5EDE-4015-8AEF-14ED29D80591}"/>
    <dgm:cxn modelId="{9E200A9E-BE7C-49D5-B204-12789B00CCB1}" type="presOf" srcId="{3C1E340B-5819-4D52-87B4-DC9D050A2773}" destId="{F77F03AC-0F5A-4830-B297-F2AD4D69D7FD}" srcOrd="0" destOrd="0" presId="urn:microsoft.com/office/officeart/2005/8/layout/StepDownProcess"/>
    <dgm:cxn modelId="{4648F7A5-6A5B-4365-9225-5404FCA8EAAE}" type="presOf" srcId="{A9C3369F-048B-497F-999B-A74F76413CDF}" destId="{DA7E94A3-C73A-40E4-B044-DB195F0FBC7F}" srcOrd="0" destOrd="0" presId="urn:microsoft.com/office/officeart/2005/8/layout/StepDownProcess"/>
    <dgm:cxn modelId="{EEC48FA8-43B0-403B-9BB2-B8EB55704C11}" srcId="{5809CA09-D5FE-4226-9BD4-760778B12335}" destId="{DD4EB18C-B24E-45EE-8C14-531198A73501}" srcOrd="1" destOrd="0" parTransId="{89F87373-8976-4653-B87D-DC72F618CD32}" sibTransId="{16B7B707-81C6-4F63-B20E-CE327A71EBCB}"/>
    <dgm:cxn modelId="{95B5FAF5-557A-4617-8F95-488E72CC2469}" type="presOf" srcId="{3005167A-A41D-47F4-B3E2-952BF2C17000}" destId="{05000F46-922F-45AB-B78F-A7E5B8CEC675}" srcOrd="0" destOrd="0" presId="urn:microsoft.com/office/officeart/2005/8/layout/StepDownProcess"/>
    <dgm:cxn modelId="{7C959BF7-8F05-4A46-BF50-A13F86A6FC0D}" type="presOf" srcId="{FF7F765D-00C0-4B5E-B735-4674D8FBF8E6}" destId="{5C47A63F-B73F-40D7-8762-751FACDC501E}" srcOrd="0" destOrd="0" presId="urn:microsoft.com/office/officeart/2005/8/layout/StepDownProcess"/>
    <dgm:cxn modelId="{FE9C2317-5913-482B-93C4-7DDF6FE61DD6}" type="presParOf" srcId="{A90A47C5-F1DC-4156-9CF4-39D34A9DE7B0}" destId="{9654E641-9019-4708-B9B1-1235435CC8B7}" srcOrd="0" destOrd="0" presId="urn:microsoft.com/office/officeart/2005/8/layout/StepDownProcess"/>
    <dgm:cxn modelId="{1BE52D6A-0A0A-4A45-BF2C-3ECABE2D0D77}" type="presParOf" srcId="{9654E641-9019-4708-B9B1-1235435CC8B7}" destId="{FD827FFF-1B1E-427F-A91C-1D21AA996427}" srcOrd="0" destOrd="0" presId="urn:microsoft.com/office/officeart/2005/8/layout/StepDownProcess"/>
    <dgm:cxn modelId="{48389B32-A323-4B95-869A-9A58F51D177B}" type="presParOf" srcId="{9654E641-9019-4708-B9B1-1235435CC8B7}" destId="{05000F46-922F-45AB-B78F-A7E5B8CEC675}" srcOrd="1" destOrd="0" presId="urn:microsoft.com/office/officeart/2005/8/layout/StepDownProcess"/>
    <dgm:cxn modelId="{02BF647B-E4E8-4480-A890-9883A8312A78}" type="presParOf" srcId="{9654E641-9019-4708-B9B1-1235435CC8B7}" destId="{3B4B77CD-207E-4EA5-A2D2-7491427D7856}" srcOrd="2" destOrd="0" presId="urn:microsoft.com/office/officeart/2005/8/layout/StepDownProcess"/>
    <dgm:cxn modelId="{4B841230-5A11-44C1-8B5F-ABB7FDFC22BE}" type="presParOf" srcId="{A90A47C5-F1DC-4156-9CF4-39D34A9DE7B0}" destId="{592CE569-18FE-4ACC-AD3C-795DA51A6143}" srcOrd="1" destOrd="0" presId="urn:microsoft.com/office/officeart/2005/8/layout/StepDownProcess"/>
    <dgm:cxn modelId="{0D990837-94FE-49A4-BF28-1BD169CD0098}" type="presParOf" srcId="{A90A47C5-F1DC-4156-9CF4-39D34A9DE7B0}" destId="{66BBD438-C0A7-4520-8134-1C5A8CBDA4A7}" srcOrd="2" destOrd="0" presId="urn:microsoft.com/office/officeart/2005/8/layout/StepDownProcess"/>
    <dgm:cxn modelId="{A0B6394B-D863-4B00-96E2-BA3CB8F36B77}" type="presParOf" srcId="{66BBD438-C0A7-4520-8134-1C5A8CBDA4A7}" destId="{BD542B49-6DEF-4A4E-B0D8-CEE495E10ACB}" srcOrd="0" destOrd="0" presId="urn:microsoft.com/office/officeart/2005/8/layout/StepDownProcess"/>
    <dgm:cxn modelId="{BBC152DD-F7CC-4192-A272-35F6AD830818}" type="presParOf" srcId="{66BBD438-C0A7-4520-8134-1C5A8CBDA4A7}" destId="{A034A332-9A34-48B3-BF94-1A83232B2D2A}" srcOrd="1" destOrd="0" presId="urn:microsoft.com/office/officeart/2005/8/layout/StepDownProcess"/>
    <dgm:cxn modelId="{18006723-BEEA-4F03-9632-0C3826194C94}" type="presParOf" srcId="{66BBD438-C0A7-4520-8134-1C5A8CBDA4A7}" destId="{162711A0-9CC0-42F5-B820-2B5CA58EFA79}" srcOrd="2" destOrd="0" presId="urn:microsoft.com/office/officeart/2005/8/layout/StepDownProcess"/>
    <dgm:cxn modelId="{247C3918-317B-4659-895D-466C95DE7B48}" type="presParOf" srcId="{A90A47C5-F1DC-4156-9CF4-39D34A9DE7B0}" destId="{CB3D3AAA-5250-4E20-851E-F7C81797A8B0}" srcOrd="3" destOrd="0" presId="urn:microsoft.com/office/officeart/2005/8/layout/StepDownProcess"/>
    <dgm:cxn modelId="{A34BEF49-5ADF-4290-92A4-1635DC14B38C}" type="presParOf" srcId="{A90A47C5-F1DC-4156-9CF4-39D34A9DE7B0}" destId="{B022A2C3-ABD9-4106-908B-A7E27CAD8487}" srcOrd="4" destOrd="0" presId="urn:microsoft.com/office/officeart/2005/8/layout/StepDownProcess"/>
    <dgm:cxn modelId="{FC0510AD-9C19-4ABB-9468-5AD6113083F7}" type="presParOf" srcId="{B022A2C3-ABD9-4106-908B-A7E27CAD8487}" destId="{506D4D67-9BBC-441F-8EE6-C4D5EF73CC37}" srcOrd="0" destOrd="0" presId="urn:microsoft.com/office/officeart/2005/8/layout/StepDownProcess"/>
    <dgm:cxn modelId="{5B7A35F9-B75F-4C89-AF9D-FECC71B6FF7D}" type="presParOf" srcId="{B022A2C3-ABD9-4106-908B-A7E27CAD8487}" destId="{DA7E94A3-C73A-40E4-B044-DB195F0FBC7F}" srcOrd="1" destOrd="0" presId="urn:microsoft.com/office/officeart/2005/8/layout/StepDownProcess"/>
    <dgm:cxn modelId="{C5FECE87-7813-446B-823E-7B57A4F2C67E}" type="presParOf" srcId="{B022A2C3-ABD9-4106-908B-A7E27CAD8487}" destId="{FB20B21A-3CD9-40B7-8E83-99CFC99EFB35}" srcOrd="2" destOrd="0" presId="urn:microsoft.com/office/officeart/2005/8/layout/StepDownProcess"/>
    <dgm:cxn modelId="{3632A759-42D5-4BDB-8496-226DC96CC058}" type="presParOf" srcId="{A90A47C5-F1DC-4156-9CF4-39D34A9DE7B0}" destId="{30699842-BBE7-4AAB-8199-DC5B3C15EF4D}" srcOrd="5" destOrd="0" presId="urn:microsoft.com/office/officeart/2005/8/layout/StepDownProcess"/>
    <dgm:cxn modelId="{77B0D6A0-BB3F-465B-AA44-EECEF95F6C49}" type="presParOf" srcId="{A90A47C5-F1DC-4156-9CF4-39D34A9DE7B0}" destId="{4C09D1C3-D40C-485D-98C3-1935C5D47CCA}" srcOrd="6" destOrd="0" presId="urn:microsoft.com/office/officeart/2005/8/layout/StepDownProcess"/>
    <dgm:cxn modelId="{527B1AB4-8989-4FA6-92D9-1B53E4B2FDF4}" type="presParOf" srcId="{4C09D1C3-D40C-485D-98C3-1935C5D47CCA}" destId="{F77F03AC-0F5A-4830-B297-F2AD4D69D7FD}" srcOrd="0" destOrd="0" presId="urn:microsoft.com/office/officeart/2005/8/layout/StepDownProcess"/>
    <dgm:cxn modelId="{EB49B4A9-A303-478F-B81D-472812391201}" type="presParOf" srcId="{4C09D1C3-D40C-485D-98C3-1935C5D47CCA}" destId="{5C47A63F-B73F-40D7-8762-751FACDC501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C5397B-B255-4E6D-95F0-34DBDF627111}" type="doc">
      <dgm:prSet loTypeId="urn:microsoft.com/office/officeart/2005/8/layout/process5" loCatId="process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3F4D1D1-376A-4BA2-9A74-11691926C025}">
      <dgm:prSet phldrT="[Text]"/>
      <dgm:spPr/>
      <dgm:t>
        <a:bodyPr/>
        <a:lstStyle/>
        <a:p>
          <a:r>
            <a:rPr lang="en-US" dirty="0"/>
            <a:t>U.S. Bank Ends Monthly Billing Cycle</a:t>
          </a:r>
        </a:p>
      </dgm:t>
    </dgm:pt>
    <dgm:pt modelId="{FB3C49C1-36E0-4C48-BDCC-7A36CBC367FF}" type="parTrans" cxnId="{F542AAF8-792C-453C-A534-6615AB79DE56}">
      <dgm:prSet/>
      <dgm:spPr/>
      <dgm:t>
        <a:bodyPr/>
        <a:lstStyle/>
        <a:p>
          <a:endParaRPr lang="en-US"/>
        </a:p>
      </dgm:t>
    </dgm:pt>
    <dgm:pt modelId="{E99CA5E8-926C-4994-888D-59C8A9CBAA9F}" type="sibTrans" cxnId="{F542AAF8-792C-453C-A534-6615AB79DE56}">
      <dgm:prSet/>
      <dgm:spPr/>
      <dgm:t>
        <a:bodyPr/>
        <a:lstStyle/>
        <a:p>
          <a:endParaRPr lang="en-US"/>
        </a:p>
      </dgm:t>
    </dgm:pt>
    <dgm:pt modelId="{07903CED-AF20-45CD-AADC-2C7E95269456}">
      <dgm:prSet phldrT="[Text]"/>
      <dgm:spPr/>
      <dgm:t>
        <a:bodyPr/>
        <a:lstStyle/>
        <a:p>
          <a:r>
            <a:rPr lang="en-US" dirty="0"/>
            <a:t>Cardholder has 3 Calendar Days in U.S. Bank to Review and Change Account Coding</a:t>
          </a:r>
        </a:p>
      </dgm:t>
    </dgm:pt>
    <dgm:pt modelId="{CE5FC6DE-30D3-42BC-90E8-F25D0D86AE21}" type="parTrans" cxnId="{E1C46356-6B10-473A-B48E-61C7C9306AD9}">
      <dgm:prSet/>
      <dgm:spPr/>
      <dgm:t>
        <a:bodyPr/>
        <a:lstStyle/>
        <a:p>
          <a:endParaRPr lang="en-US"/>
        </a:p>
      </dgm:t>
    </dgm:pt>
    <dgm:pt modelId="{8BA1193D-FDC6-46D0-AFF7-C9C118C1AD55}" type="sibTrans" cxnId="{E1C46356-6B10-473A-B48E-61C7C9306AD9}">
      <dgm:prSet/>
      <dgm:spPr/>
      <dgm:t>
        <a:bodyPr/>
        <a:lstStyle/>
        <a:p>
          <a:endParaRPr lang="en-US"/>
        </a:p>
      </dgm:t>
    </dgm:pt>
    <dgm:pt modelId="{62EFC375-1D9C-417E-AA31-285A7074F407}">
      <dgm:prSet phldrT="[Text]"/>
      <dgm:spPr/>
      <dgm:t>
        <a:bodyPr/>
        <a:lstStyle/>
        <a:p>
          <a:r>
            <a:rPr lang="en-US" dirty="0"/>
            <a:t>U.S. Bank Sends File          to DBF</a:t>
          </a:r>
        </a:p>
      </dgm:t>
    </dgm:pt>
    <dgm:pt modelId="{05459B10-5C61-4362-863C-3BE62A3F4837}" type="parTrans" cxnId="{8F32B6EA-350B-48CC-AF57-C21823653026}">
      <dgm:prSet/>
      <dgm:spPr/>
      <dgm:t>
        <a:bodyPr/>
        <a:lstStyle/>
        <a:p>
          <a:endParaRPr lang="en-US"/>
        </a:p>
      </dgm:t>
    </dgm:pt>
    <dgm:pt modelId="{31785AC6-4F45-486A-A553-C382CB19DBEE}" type="sibTrans" cxnId="{8F32B6EA-350B-48CC-AF57-C21823653026}">
      <dgm:prSet/>
      <dgm:spPr/>
      <dgm:t>
        <a:bodyPr/>
        <a:lstStyle/>
        <a:p>
          <a:endParaRPr lang="en-US"/>
        </a:p>
      </dgm:t>
    </dgm:pt>
    <dgm:pt modelId="{62AE8104-7AF0-4965-B3CF-38DE71BA055C}">
      <dgm:prSet phldrT="[Text]"/>
      <dgm:spPr/>
      <dgm:t>
        <a:bodyPr/>
        <a:lstStyle/>
        <a:p>
          <a:r>
            <a:rPr lang="en-US" dirty="0"/>
            <a:t>DBF Loads Monthly Statement in GEARS</a:t>
          </a:r>
        </a:p>
      </dgm:t>
    </dgm:pt>
    <dgm:pt modelId="{C61ECA2B-BFA7-4031-A0AB-04F355DBDFAD}" type="parTrans" cxnId="{7B4A0C3D-D1FF-4E36-A01A-0F6952691D30}">
      <dgm:prSet/>
      <dgm:spPr/>
      <dgm:t>
        <a:bodyPr/>
        <a:lstStyle/>
        <a:p>
          <a:endParaRPr lang="en-US"/>
        </a:p>
      </dgm:t>
    </dgm:pt>
    <dgm:pt modelId="{12970C45-7BCD-4F21-9E7D-8807C636DA1A}" type="sibTrans" cxnId="{7B4A0C3D-D1FF-4E36-A01A-0F6952691D30}">
      <dgm:prSet/>
      <dgm:spPr/>
      <dgm:t>
        <a:bodyPr/>
        <a:lstStyle/>
        <a:p>
          <a:endParaRPr lang="en-US"/>
        </a:p>
      </dgm:t>
    </dgm:pt>
    <dgm:pt modelId="{D1B9EF39-DE05-417F-92B4-A08B19491A74}">
      <dgm:prSet phldrT="[Text]"/>
      <dgm:spPr/>
      <dgm:t>
        <a:bodyPr/>
        <a:lstStyle/>
        <a:p>
          <a:r>
            <a:rPr lang="en-US" dirty="0"/>
            <a:t>DBF Notifies Cardholder</a:t>
          </a:r>
        </a:p>
      </dgm:t>
    </dgm:pt>
    <dgm:pt modelId="{48A53769-545F-4E5C-A1DA-E45414CDA433}" type="parTrans" cxnId="{E04C36D8-4AB4-4031-ACC4-C15797E2AC3F}">
      <dgm:prSet/>
      <dgm:spPr/>
      <dgm:t>
        <a:bodyPr/>
        <a:lstStyle/>
        <a:p>
          <a:endParaRPr lang="en-US"/>
        </a:p>
      </dgm:t>
    </dgm:pt>
    <dgm:pt modelId="{0DD8F149-D163-4DB6-8EBB-F93A38C1E634}" type="sibTrans" cxnId="{E04C36D8-4AB4-4031-ACC4-C15797E2AC3F}">
      <dgm:prSet/>
      <dgm:spPr/>
      <dgm:t>
        <a:bodyPr/>
        <a:lstStyle/>
        <a:p>
          <a:endParaRPr lang="en-US"/>
        </a:p>
      </dgm:t>
    </dgm:pt>
    <dgm:pt modelId="{5F6A5175-1196-42CB-96BF-ABC1CF39D727}">
      <dgm:prSet phldrT="[Text]"/>
      <dgm:spPr/>
      <dgm:t>
        <a:bodyPr/>
        <a:lstStyle/>
        <a:p>
          <a:r>
            <a:rPr lang="en-US" dirty="0"/>
            <a:t>Cardholder has 3 Business Days to Perform Work in GEARS</a:t>
          </a:r>
        </a:p>
      </dgm:t>
    </dgm:pt>
    <dgm:pt modelId="{34A89C24-782E-49AE-88FC-EF47F8EE2704}" type="parTrans" cxnId="{7C1C5224-1A55-47F8-97CD-10AD83831248}">
      <dgm:prSet/>
      <dgm:spPr/>
      <dgm:t>
        <a:bodyPr/>
        <a:lstStyle/>
        <a:p>
          <a:endParaRPr lang="en-US"/>
        </a:p>
      </dgm:t>
    </dgm:pt>
    <dgm:pt modelId="{BD42AE02-B535-42AC-AF5F-29AD88C76AA7}" type="sibTrans" cxnId="{7C1C5224-1A55-47F8-97CD-10AD83831248}">
      <dgm:prSet/>
      <dgm:spPr/>
      <dgm:t>
        <a:bodyPr/>
        <a:lstStyle/>
        <a:p>
          <a:endParaRPr lang="en-US"/>
        </a:p>
      </dgm:t>
    </dgm:pt>
    <dgm:pt modelId="{B10C8DB4-8625-4963-9CA6-970E8859E844}">
      <dgm:prSet phldrT="[Text]"/>
      <dgm:spPr/>
      <dgm:t>
        <a:bodyPr/>
        <a:lstStyle/>
        <a:p>
          <a:r>
            <a:rPr lang="en-US" dirty="0"/>
            <a:t>P-Card Administrator Reviews and Approves the Transactions</a:t>
          </a:r>
        </a:p>
      </dgm:t>
    </dgm:pt>
    <dgm:pt modelId="{EC522D92-2E1C-49B1-96BF-29B9130D9533}" type="parTrans" cxnId="{73EA8692-8E4E-4CBB-BD26-7F2129BEB506}">
      <dgm:prSet/>
      <dgm:spPr/>
      <dgm:t>
        <a:bodyPr/>
        <a:lstStyle/>
        <a:p>
          <a:endParaRPr lang="en-US"/>
        </a:p>
      </dgm:t>
    </dgm:pt>
    <dgm:pt modelId="{9524BF49-46A6-4336-B6AC-012FDB6EED0F}" type="sibTrans" cxnId="{73EA8692-8E4E-4CBB-BD26-7F2129BEB506}">
      <dgm:prSet/>
      <dgm:spPr/>
      <dgm:t>
        <a:bodyPr/>
        <a:lstStyle/>
        <a:p>
          <a:endParaRPr lang="en-US"/>
        </a:p>
      </dgm:t>
    </dgm:pt>
    <dgm:pt modelId="{42BA7920-DDA9-4317-84FA-8DD47BBCE471}">
      <dgm:prSet phldrT="[Text]"/>
      <dgm:spPr/>
      <dgm:t>
        <a:bodyPr/>
        <a:lstStyle/>
        <a:p>
          <a:r>
            <a:rPr lang="en-US" dirty="0"/>
            <a:t>DBF builds vouchers and prepares final preparation for P-Card payment</a:t>
          </a:r>
        </a:p>
      </dgm:t>
    </dgm:pt>
    <dgm:pt modelId="{682190B2-C33F-4C36-8451-7B57B53BC0C2}" type="sibTrans" cxnId="{BE0D3E14-236A-4648-80EB-611BE9A7E392}">
      <dgm:prSet/>
      <dgm:spPr/>
      <dgm:t>
        <a:bodyPr/>
        <a:lstStyle/>
        <a:p>
          <a:endParaRPr lang="en-US"/>
        </a:p>
      </dgm:t>
    </dgm:pt>
    <dgm:pt modelId="{0F1D812B-D9AE-4CBD-A084-43AFA68480E4}" type="parTrans" cxnId="{BE0D3E14-236A-4648-80EB-611BE9A7E392}">
      <dgm:prSet/>
      <dgm:spPr/>
      <dgm:t>
        <a:bodyPr/>
        <a:lstStyle/>
        <a:p>
          <a:endParaRPr lang="en-US"/>
        </a:p>
      </dgm:t>
    </dgm:pt>
    <dgm:pt modelId="{62736C3D-305C-4E1D-8BCC-6F636EC5F4F1}">
      <dgm:prSet phldrT="[Text]"/>
      <dgm:spPr/>
      <dgm:t>
        <a:bodyPr/>
        <a:lstStyle/>
        <a:p>
          <a:r>
            <a:rPr lang="en-US" dirty="0"/>
            <a:t>GEARS sends vouchers to the State for credit card (U.S. Bank) payment</a:t>
          </a:r>
        </a:p>
      </dgm:t>
    </dgm:pt>
    <dgm:pt modelId="{0509AE4F-308A-4545-8E66-7AEA1A549125}" type="sibTrans" cxnId="{F9599E8D-C485-457F-8C27-2D3731F70400}">
      <dgm:prSet/>
      <dgm:spPr/>
      <dgm:t>
        <a:bodyPr/>
        <a:lstStyle/>
        <a:p>
          <a:endParaRPr lang="en-US"/>
        </a:p>
      </dgm:t>
    </dgm:pt>
    <dgm:pt modelId="{A7231280-73ED-40F8-8ED9-CC69199CB17E}" type="parTrans" cxnId="{F9599E8D-C485-457F-8C27-2D3731F70400}">
      <dgm:prSet/>
      <dgm:spPr/>
      <dgm:t>
        <a:bodyPr/>
        <a:lstStyle/>
        <a:p>
          <a:endParaRPr lang="en-US"/>
        </a:p>
      </dgm:t>
    </dgm:pt>
    <dgm:pt modelId="{A06596F3-0C40-4A9A-82F5-E065FF9E6C99}" type="pres">
      <dgm:prSet presAssocID="{43C5397B-B255-4E6D-95F0-34DBDF627111}" presName="diagram" presStyleCnt="0">
        <dgm:presLayoutVars>
          <dgm:dir/>
          <dgm:resizeHandles val="exact"/>
        </dgm:presLayoutVars>
      </dgm:prSet>
      <dgm:spPr/>
    </dgm:pt>
    <dgm:pt modelId="{6B4E1348-C7E7-4F70-B295-2BECF5360C09}" type="pres">
      <dgm:prSet presAssocID="{93F4D1D1-376A-4BA2-9A74-11691926C025}" presName="node" presStyleLbl="node1" presStyleIdx="0" presStyleCnt="9">
        <dgm:presLayoutVars>
          <dgm:bulletEnabled val="1"/>
        </dgm:presLayoutVars>
      </dgm:prSet>
      <dgm:spPr/>
    </dgm:pt>
    <dgm:pt modelId="{2AD02213-3A90-43CC-A698-4FFD646E71E2}" type="pres">
      <dgm:prSet presAssocID="{E99CA5E8-926C-4994-888D-59C8A9CBAA9F}" presName="sibTrans" presStyleLbl="sibTrans2D1" presStyleIdx="0" presStyleCnt="8"/>
      <dgm:spPr/>
    </dgm:pt>
    <dgm:pt modelId="{0754736D-FCB2-456E-8856-6B910658660A}" type="pres">
      <dgm:prSet presAssocID="{E99CA5E8-926C-4994-888D-59C8A9CBAA9F}" presName="connectorText" presStyleLbl="sibTrans2D1" presStyleIdx="0" presStyleCnt="8"/>
      <dgm:spPr/>
    </dgm:pt>
    <dgm:pt modelId="{DD763900-72FB-4245-8AE2-74AB0524D33E}" type="pres">
      <dgm:prSet presAssocID="{07903CED-AF20-45CD-AADC-2C7E95269456}" presName="node" presStyleLbl="node1" presStyleIdx="1" presStyleCnt="9">
        <dgm:presLayoutVars>
          <dgm:bulletEnabled val="1"/>
        </dgm:presLayoutVars>
      </dgm:prSet>
      <dgm:spPr/>
    </dgm:pt>
    <dgm:pt modelId="{C51F0160-B44E-4543-9D13-13BBAE6FE4E5}" type="pres">
      <dgm:prSet presAssocID="{8BA1193D-FDC6-46D0-AFF7-C9C118C1AD55}" presName="sibTrans" presStyleLbl="sibTrans2D1" presStyleIdx="1" presStyleCnt="8"/>
      <dgm:spPr/>
    </dgm:pt>
    <dgm:pt modelId="{A826A456-80A7-4214-B940-F9CF57995B6D}" type="pres">
      <dgm:prSet presAssocID="{8BA1193D-FDC6-46D0-AFF7-C9C118C1AD55}" presName="connectorText" presStyleLbl="sibTrans2D1" presStyleIdx="1" presStyleCnt="8"/>
      <dgm:spPr/>
    </dgm:pt>
    <dgm:pt modelId="{258B3ED7-B83C-4967-AD82-1EB046DEEDDC}" type="pres">
      <dgm:prSet presAssocID="{62EFC375-1D9C-417E-AA31-285A7074F407}" presName="node" presStyleLbl="node1" presStyleIdx="2" presStyleCnt="9">
        <dgm:presLayoutVars>
          <dgm:bulletEnabled val="1"/>
        </dgm:presLayoutVars>
      </dgm:prSet>
      <dgm:spPr/>
    </dgm:pt>
    <dgm:pt modelId="{7DBEB321-8754-49D8-94B7-9552CC4A47B2}" type="pres">
      <dgm:prSet presAssocID="{31785AC6-4F45-486A-A553-C382CB19DBEE}" presName="sibTrans" presStyleLbl="sibTrans2D1" presStyleIdx="2" presStyleCnt="8"/>
      <dgm:spPr/>
    </dgm:pt>
    <dgm:pt modelId="{B6344CDC-0EBC-4AD8-925E-DF3116B485F4}" type="pres">
      <dgm:prSet presAssocID="{31785AC6-4F45-486A-A553-C382CB19DBEE}" presName="connectorText" presStyleLbl="sibTrans2D1" presStyleIdx="2" presStyleCnt="8"/>
      <dgm:spPr/>
    </dgm:pt>
    <dgm:pt modelId="{0C1AA4D3-B2C7-4A17-BCD4-40BE3EFDC706}" type="pres">
      <dgm:prSet presAssocID="{62AE8104-7AF0-4965-B3CF-38DE71BA055C}" presName="node" presStyleLbl="node1" presStyleIdx="3" presStyleCnt="9">
        <dgm:presLayoutVars>
          <dgm:bulletEnabled val="1"/>
        </dgm:presLayoutVars>
      </dgm:prSet>
      <dgm:spPr/>
    </dgm:pt>
    <dgm:pt modelId="{23328A6D-70A9-4974-97E0-D42242312869}" type="pres">
      <dgm:prSet presAssocID="{12970C45-7BCD-4F21-9E7D-8807C636DA1A}" presName="sibTrans" presStyleLbl="sibTrans2D1" presStyleIdx="3" presStyleCnt="8"/>
      <dgm:spPr/>
    </dgm:pt>
    <dgm:pt modelId="{43699571-4958-4455-B17A-426979BF4471}" type="pres">
      <dgm:prSet presAssocID="{12970C45-7BCD-4F21-9E7D-8807C636DA1A}" presName="connectorText" presStyleLbl="sibTrans2D1" presStyleIdx="3" presStyleCnt="8"/>
      <dgm:spPr/>
    </dgm:pt>
    <dgm:pt modelId="{DCE2FD33-543A-4A7F-A48E-A084D1A067B0}" type="pres">
      <dgm:prSet presAssocID="{D1B9EF39-DE05-417F-92B4-A08B19491A74}" presName="node" presStyleLbl="node1" presStyleIdx="4" presStyleCnt="9">
        <dgm:presLayoutVars>
          <dgm:bulletEnabled val="1"/>
        </dgm:presLayoutVars>
      </dgm:prSet>
      <dgm:spPr/>
    </dgm:pt>
    <dgm:pt modelId="{456923A2-9C2F-4418-BBFB-6BCB7BD67DDC}" type="pres">
      <dgm:prSet presAssocID="{0DD8F149-D163-4DB6-8EBB-F93A38C1E634}" presName="sibTrans" presStyleLbl="sibTrans2D1" presStyleIdx="4" presStyleCnt="8"/>
      <dgm:spPr/>
    </dgm:pt>
    <dgm:pt modelId="{1A2EDEC8-89B4-48BC-AB2B-E5B4C2D0C268}" type="pres">
      <dgm:prSet presAssocID="{0DD8F149-D163-4DB6-8EBB-F93A38C1E634}" presName="connectorText" presStyleLbl="sibTrans2D1" presStyleIdx="4" presStyleCnt="8"/>
      <dgm:spPr/>
    </dgm:pt>
    <dgm:pt modelId="{8B4D79E6-DE3D-4AAF-9420-51621B0066BA}" type="pres">
      <dgm:prSet presAssocID="{5F6A5175-1196-42CB-96BF-ABC1CF39D727}" presName="node" presStyleLbl="node1" presStyleIdx="5" presStyleCnt="9" custLinFactNeighborX="-1857">
        <dgm:presLayoutVars>
          <dgm:bulletEnabled val="1"/>
        </dgm:presLayoutVars>
      </dgm:prSet>
      <dgm:spPr/>
    </dgm:pt>
    <dgm:pt modelId="{51DFD01B-F8F3-41E3-A53F-9DBC3AF5DCC2}" type="pres">
      <dgm:prSet presAssocID="{BD42AE02-B535-42AC-AF5F-29AD88C76AA7}" presName="sibTrans" presStyleLbl="sibTrans2D1" presStyleIdx="5" presStyleCnt="8"/>
      <dgm:spPr/>
    </dgm:pt>
    <dgm:pt modelId="{4286EB82-9C02-4835-A6DC-B9FBE7882C6E}" type="pres">
      <dgm:prSet presAssocID="{BD42AE02-B535-42AC-AF5F-29AD88C76AA7}" presName="connectorText" presStyleLbl="sibTrans2D1" presStyleIdx="5" presStyleCnt="8"/>
      <dgm:spPr/>
    </dgm:pt>
    <dgm:pt modelId="{089A6410-70FC-44EA-82B8-B5F1D7F6DD49}" type="pres">
      <dgm:prSet presAssocID="{B10C8DB4-8625-4963-9CA6-970E8859E844}" presName="node" presStyleLbl="node1" presStyleIdx="6" presStyleCnt="9">
        <dgm:presLayoutVars>
          <dgm:bulletEnabled val="1"/>
        </dgm:presLayoutVars>
      </dgm:prSet>
      <dgm:spPr/>
    </dgm:pt>
    <dgm:pt modelId="{4637FDCE-E8AC-4EE1-A077-C4296F8755F1}" type="pres">
      <dgm:prSet presAssocID="{9524BF49-46A6-4336-B6AC-012FDB6EED0F}" presName="sibTrans" presStyleLbl="sibTrans2D1" presStyleIdx="6" presStyleCnt="8"/>
      <dgm:spPr/>
    </dgm:pt>
    <dgm:pt modelId="{916B60E5-AD44-438F-8FB8-BF83CB08DB04}" type="pres">
      <dgm:prSet presAssocID="{9524BF49-46A6-4336-B6AC-012FDB6EED0F}" presName="connectorText" presStyleLbl="sibTrans2D1" presStyleIdx="6" presStyleCnt="8"/>
      <dgm:spPr/>
    </dgm:pt>
    <dgm:pt modelId="{F73F8153-2DF8-4AEF-BA26-DC12ACB64304}" type="pres">
      <dgm:prSet presAssocID="{42BA7920-DDA9-4317-84FA-8DD47BBCE471}" presName="node" presStyleLbl="node1" presStyleIdx="7" presStyleCnt="9">
        <dgm:presLayoutVars>
          <dgm:bulletEnabled val="1"/>
        </dgm:presLayoutVars>
      </dgm:prSet>
      <dgm:spPr/>
    </dgm:pt>
    <dgm:pt modelId="{78CA5A97-F7D8-4620-9777-651A6EF5FC94}" type="pres">
      <dgm:prSet presAssocID="{682190B2-C33F-4C36-8451-7B57B53BC0C2}" presName="sibTrans" presStyleLbl="sibTrans2D1" presStyleIdx="7" presStyleCnt="8"/>
      <dgm:spPr/>
    </dgm:pt>
    <dgm:pt modelId="{269E7CE6-5333-4BC9-BE02-35DE4E06C7B4}" type="pres">
      <dgm:prSet presAssocID="{682190B2-C33F-4C36-8451-7B57B53BC0C2}" presName="connectorText" presStyleLbl="sibTrans2D1" presStyleIdx="7" presStyleCnt="8"/>
      <dgm:spPr/>
    </dgm:pt>
    <dgm:pt modelId="{80A2F444-F0ED-42D6-90EF-F4A55370F18A}" type="pres">
      <dgm:prSet presAssocID="{62736C3D-305C-4E1D-8BCC-6F636EC5F4F1}" presName="node" presStyleLbl="node1" presStyleIdx="8" presStyleCnt="9">
        <dgm:presLayoutVars>
          <dgm:bulletEnabled val="1"/>
        </dgm:presLayoutVars>
      </dgm:prSet>
      <dgm:spPr/>
    </dgm:pt>
  </dgm:ptLst>
  <dgm:cxnLst>
    <dgm:cxn modelId="{83EFBE05-5FE6-4792-9851-C2500F0492D9}" type="presOf" srcId="{B10C8DB4-8625-4963-9CA6-970E8859E844}" destId="{089A6410-70FC-44EA-82B8-B5F1D7F6DD49}" srcOrd="0" destOrd="0" presId="urn:microsoft.com/office/officeart/2005/8/layout/process5"/>
    <dgm:cxn modelId="{BE0D3E14-236A-4648-80EB-611BE9A7E392}" srcId="{43C5397B-B255-4E6D-95F0-34DBDF627111}" destId="{42BA7920-DDA9-4317-84FA-8DD47BBCE471}" srcOrd="7" destOrd="0" parTransId="{0F1D812B-D9AE-4CBD-A084-43AFA68480E4}" sibTransId="{682190B2-C33F-4C36-8451-7B57B53BC0C2}"/>
    <dgm:cxn modelId="{7C1C5224-1A55-47F8-97CD-10AD83831248}" srcId="{43C5397B-B255-4E6D-95F0-34DBDF627111}" destId="{5F6A5175-1196-42CB-96BF-ABC1CF39D727}" srcOrd="5" destOrd="0" parTransId="{34A89C24-782E-49AE-88FC-EF47F8EE2704}" sibTransId="{BD42AE02-B535-42AC-AF5F-29AD88C76AA7}"/>
    <dgm:cxn modelId="{7E546825-26A4-4A90-8682-BBBBEED65327}" type="presOf" srcId="{0DD8F149-D163-4DB6-8EBB-F93A38C1E634}" destId="{1A2EDEC8-89B4-48BC-AB2B-E5B4C2D0C268}" srcOrd="1" destOrd="0" presId="urn:microsoft.com/office/officeart/2005/8/layout/process5"/>
    <dgm:cxn modelId="{FE18AA25-8A4E-4603-888A-563D3BF63014}" type="presOf" srcId="{9524BF49-46A6-4336-B6AC-012FDB6EED0F}" destId="{4637FDCE-E8AC-4EE1-A077-C4296F8755F1}" srcOrd="0" destOrd="0" presId="urn:microsoft.com/office/officeart/2005/8/layout/process5"/>
    <dgm:cxn modelId="{A4905A2A-A9D0-440E-8045-8D6D2DE9FAE3}" type="presOf" srcId="{9524BF49-46A6-4336-B6AC-012FDB6EED0F}" destId="{916B60E5-AD44-438F-8FB8-BF83CB08DB04}" srcOrd="1" destOrd="0" presId="urn:microsoft.com/office/officeart/2005/8/layout/process5"/>
    <dgm:cxn modelId="{F949232E-4DD0-4183-B273-08A0749C66F4}" type="presOf" srcId="{12970C45-7BCD-4F21-9E7D-8807C636DA1A}" destId="{43699571-4958-4455-B17A-426979BF4471}" srcOrd="1" destOrd="0" presId="urn:microsoft.com/office/officeart/2005/8/layout/process5"/>
    <dgm:cxn modelId="{3EA9CB37-B2E5-44F1-A2EE-A45118D10D7F}" type="presOf" srcId="{BD42AE02-B535-42AC-AF5F-29AD88C76AA7}" destId="{4286EB82-9C02-4835-A6DC-B9FBE7882C6E}" srcOrd="1" destOrd="0" presId="urn:microsoft.com/office/officeart/2005/8/layout/process5"/>
    <dgm:cxn modelId="{2DFAD53A-8931-41B3-849D-B8E22E6EDA8B}" type="presOf" srcId="{62AE8104-7AF0-4965-B3CF-38DE71BA055C}" destId="{0C1AA4D3-B2C7-4A17-BCD4-40BE3EFDC706}" srcOrd="0" destOrd="0" presId="urn:microsoft.com/office/officeart/2005/8/layout/process5"/>
    <dgm:cxn modelId="{093E073B-5B93-4CF8-ABED-88F4D0513046}" type="presOf" srcId="{5F6A5175-1196-42CB-96BF-ABC1CF39D727}" destId="{8B4D79E6-DE3D-4AAF-9420-51621B0066BA}" srcOrd="0" destOrd="0" presId="urn:microsoft.com/office/officeart/2005/8/layout/process5"/>
    <dgm:cxn modelId="{7B4A0C3D-D1FF-4E36-A01A-0F6952691D30}" srcId="{43C5397B-B255-4E6D-95F0-34DBDF627111}" destId="{62AE8104-7AF0-4965-B3CF-38DE71BA055C}" srcOrd="3" destOrd="0" parTransId="{C61ECA2B-BFA7-4031-A0AB-04F355DBDFAD}" sibTransId="{12970C45-7BCD-4F21-9E7D-8807C636DA1A}"/>
    <dgm:cxn modelId="{53531B5F-6DF2-4951-93A4-5ECAF6EDCB3C}" type="presOf" srcId="{43C5397B-B255-4E6D-95F0-34DBDF627111}" destId="{A06596F3-0C40-4A9A-82F5-E065FF9E6C99}" srcOrd="0" destOrd="0" presId="urn:microsoft.com/office/officeart/2005/8/layout/process5"/>
    <dgm:cxn modelId="{0BC5C25F-E685-4175-B295-EA3D9021E647}" type="presOf" srcId="{42BA7920-DDA9-4317-84FA-8DD47BBCE471}" destId="{F73F8153-2DF8-4AEF-BA26-DC12ACB64304}" srcOrd="0" destOrd="0" presId="urn:microsoft.com/office/officeart/2005/8/layout/process5"/>
    <dgm:cxn modelId="{7CB6E76E-7751-415F-AF22-2D1C4DCE2823}" type="presOf" srcId="{0DD8F149-D163-4DB6-8EBB-F93A38C1E634}" destId="{456923A2-9C2F-4418-BBFB-6BCB7BD67DDC}" srcOrd="0" destOrd="0" presId="urn:microsoft.com/office/officeart/2005/8/layout/process5"/>
    <dgm:cxn modelId="{A83E236F-739B-4F28-8D9D-D70CA0906E7A}" type="presOf" srcId="{682190B2-C33F-4C36-8451-7B57B53BC0C2}" destId="{269E7CE6-5333-4BC9-BE02-35DE4E06C7B4}" srcOrd="1" destOrd="0" presId="urn:microsoft.com/office/officeart/2005/8/layout/process5"/>
    <dgm:cxn modelId="{8E5D8854-129F-40A0-AAD4-B3426297B65E}" type="presOf" srcId="{31785AC6-4F45-486A-A553-C382CB19DBEE}" destId="{7DBEB321-8754-49D8-94B7-9552CC4A47B2}" srcOrd="0" destOrd="0" presId="urn:microsoft.com/office/officeart/2005/8/layout/process5"/>
    <dgm:cxn modelId="{E1C46356-6B10-473A-B48E-61C7C9306AD9}" srcId="{43C5397B-B255-4E6D-95F0-34DBDF627111}" destId="{07903CED-AF20-45CD-AADC-2C7E95269456}" srcOrd="1" destOrd="0" parTransId="{CE5FC6DE-30D3-42BC-90E8-F25D0D86AE21}" sibTransId="{8BA1193D-FDC6-46D0-AFF7-C9C118C1AD55}"/>
    <dgm:cxn modelId="{C9550282-3235-46CC-B8D2-36260605DD02}" type="presOf" srcId="{93F4D1D1-376A-4BA2-9A74-11691926C025}" destId="{6B4E1348-C7E7-4F70-B295-2BECF5360C09}" srcOrd="0" destOrd="0" presId="urn:microsoft.com/office/officeart/2005/8/layout/process5"/>
    <dgm:cxn modelId="{C2379382-1EC3-4430-9930-757CEA85198D}" type="presOf" srcId="{31785AC6-4F45-486A-A553-C382CB19DBEE}" destId="{B6344CDC-0EBC-4AD8-925E-DF3116B485F4}" srcOrd="1" destOrd="0" presId="urn:microsoft.com/office/officeart/2005/8/layout/process5"/>
    <dgm:cxn modelId="{F9599E8D-C485-457F-8C27-2D3731F70400}" srcId="{43C5397B-B255-4E6D-95F0-34DBDF627111}" destId="{62736C3D-305C-4E1D-8BCC-6F636EC5F4F1}" srcOrd="8" destOrd="0" parTransId="{A7231280-73ED-40F8-8ED9-CC69199CB17E}" sibTransId="{0509AE4F-308A-4545-8E66-7AEA1A549125}"/>
    <dgm:cxn modelId="{73EA8692-8E4E-4CBB-BD26-7F2129BEB506}" srcId="{43C5397B-B255-4E6D-95F0-34DBDF627111}" destId="{B10C8DB4-8625-4963-9CA6-970E8859E844}" srcOrd="6" destOrd="0" parTransId="{EC522D92-2E1C-49B1-96BF-29B9130D9533}" sibTransId="{9524BF49-46A6-4336-B6AC-012FDB6EED0F}"/>
    <dgm:cxn modelId="{64D1D79C-F90E-402F-8AA3-E8361FFE7309}" type="presOf" srcId="{682190B2-C33F-4C36-8451-7B57B53BC0C2}" destId="{78CA5A97-F7D8-4620-9777-651A6EF5FC94}" srcOrd="0" destOrd="0" presId="urn:microsoft.com/office/officeart/2005/8/layout/process5"/>
    <dgm:cxn modelId="{910906A3-B3B4-418A-8A4F-3A2CAEA05D36}" type="presOf" srcId="{8BA1193D-FDC6-46D0-AFF7-C9C118C1AD55}" destId="{A826A456-80A7-4214-B940-F9CF57995B6D}" srcOrd="1" destOrd="0" presId="urn:microsoft.com/office/officeart/2005/8/layout/process5"/>
    <dgm:cxn modelId="{B602E8AB-25CD-4F27-9E52-A4227CDF5AE6}" type="presOf" srcId="{D1B9EF39-DE05-417F-92B4-A08B19491A74}" destId="{DCE2FD33-543A-4A7F-A48E-A084D1A067B0}" srcOrd="0" destOrd="0" presId="urn:microsoft.com/office/officeart/2005/8/layout/process5"/>
    <dgm:cxn modelId="{A7CB67C4-5B6C-4538-810D-5263E0E6E983}" type="presOf" srcId="{E99CA5E8-926C-4994-888D-59C8A9CBAA9F}" destId="{0754736D-FCB2-456E-8856-6B910658660A}" srcOrd="1" destOrd="0" presId="urn:microsoft.com/office/officeart/2005/8/layout/process5"/>
    <dgm:cxn modelId="{E04C36D8-4AB4-4031-ACC4-C15797E2AC3F}" srcId="{43C5397B-B255-4E6D-95F0-34DBDF627111}" destId="{D1B9EF39-DE05-417F-92B4-A08B19491A74}" srcOrd="4" destOrd="0" parTransId="{48A53769-545F-4E5C-A1DA-E45414CDA433}" sibTransId="{0DD8F149-D163-4DB6-8EBB-F93A38C1E634}"/>
    <dgm:cxn modelId="{71F219D9-7C28-4B99-90E3-120B33F7DFE9}" type="presOf" srcId="{62EFC375-1D9C-417E-AA31-285A7074F407}" destId="{258B3ED7-B83C-4967-AD82-1EB046DEEDDC}" srcOrd="0" destOrd="0" presId="urn:microsoft.com/office/officeart/2005/8/layout/process5"/>
    <dgm:cxn modelId="{725D06DE-88B9-4FE2-80EA-C7DEE7D7C899}" type="presOf" srcId="{E99CA5E8-926C-4994-888D-59C8A9CBAA9F}" destId="{2AD02213-3A90-43CC-A698-4FFD646E71E2}" srcOrd="0" destOrd="0" presId="urn:microsoft.com/office/officeart/2005/8/layout/process5"/>
    <dgm:cxn modelId="{A0F91CEA-F805-4F26-A770-28F2ABFCC2BA}" type="presOf" srcId="{62736C3D-305C-4E1D-8BCC-6F636EC5F4F1}" destId="{80A2F444-F0ED-42D6-90EF-F4A55370F18A}" srcOrd="0" destOrd="0" presId="urn:microsoft.com/office/officeart/2005/8/layout/process5"/>
    <dgm:cxn modelId="{5BA6ACEA-ACDD-44D6-987A-A28DA061E403}" type="presOf" srcId="{07903CED-AF20-45CD-AADC-2C7E95269456}" destId="{DD763900-72FB-4245-8AE2-74AB0524D33E}" srcOrd="0" destOrd="0" presId="urn:microsoft.com/office/officeart/2005/8/layout/process5"/>
    <dgm:cxn modelId="{8F32B6EA-350B-48CC-AF57-C21823653026}" srcId="{43C5397B-B255-4E6D-95F0-34DBDF627111}" destId="{62EFC375-1D9C-417E-AA31-285A7074F407}" srcOrd="2" destOrd="0" parTransId="{05459B10-5C61-4362-863C-3BE62A3F4837}" sibTransId="{31785AC6-4F45-486A-A553-C382CB19DBEE}"/>
    <dgm:cxn modelId="{375CA1EF-54D2-4A63-B7D5-E8A986E70640}" type="presOf" srcId="{8BA1193D-FDC6-46D0-AFF7-C9C118C1AD55}" destId="{C51F0160-B44E-4543-9D13-13BBAE6FE4E5}" srcOrd="0" destOrd="0" presId="urn:microsoft.com/office/officeart/2005/8/layout/process5"/>
    <dgm:cxn modelId="{F542AAF8-792C-453C-A534-6615AB79DE56}" srcId="{43C5397B-B255-4E6D-95F0-34DBDF627111}" destId="{93F4D1D1-376A-4BA2-9A74-11691926C025}" srcOrd="0" destOrd="0" parTransId="{FB3C49C1-36E0-4C48-BDCC-7A36CBC367FF}" sibTransId="{E99CA5E8-926C-4994-888D-59C8A9CBAA9F}"/>
    <dgm:cxn modelId="{358EAAFA-71CF-42B0-8A8F-6FAB8E6B0F66}" type="presOf" srcId="{BD42AE02-B535-42AC-AF5F-29AD88C76AA7}" destId="{51DFD01B-F8F3-41E3-A53F-9DBC3AF5DCC2}" srcOrd="0" destOrd="0" presId="urn:microsoft.com/office/officeart/2005/8/layout/process5"/>
    <dgm:cxn modelId="{AC5F9EFE-C68A-4606-B343-AD29215C358F}" type="presOf" srcId="{12970C45-7BCD-4F21-9E7D-8807C636DA1A}" destId="{23328A6D-70A9-4974-97E0-D42242312869}" srcOrd="0" destOrd="0" presId="urn:microsoft.com/office/officeart/2005/8/layout/process5"/>
    <dgm:cxn modelId="{D496C3C7-DB5E-4ADE-B7AE-DF17D62290EA}" type="presParOf" srcId="{A06596F3-0C40-4A9A-82F5-E065FF9E6C99}" destId="{6B4E1348-C7E7-4F70-B295-2BECF5360C09}" srcOrd="0" destOrd="0" presId="urn:microsoft.com/office/officeart/2005/8/layout/process5"/>
    <dgm:cxn modelId="{53006A04-3759-4828-91B5-E9C2BCD7F450}" type="presParOf" srcId="{A06596F3-0C40-4A9A-82F5-E065FF9E6C99}" destId="{2AD02213-3A90-43CC-A698-4FFD646E71E2}" srcOrd="1" destOrd="0" presId="urn:microsoft.com/office/officeart/2005/8/layout/process5"/>
    <dgm:cxn modelId="{10D701AB-9978-4F8D-9617-F5735D1D0250}" type="presParOf" srcId="{2AD02213-3A90-43CC-A698-4FFD646E71E2}" destId="{0754736D-FCB2-456E-8856-6B910658660A}" srcOrd="0" destOrd="0" presId="urn:microsoft.com/office/officeart/2005/8/layout/process5"/>
    <dgm:cxn modelId="{D7A2A98D-A9DC-4E2C-80DC-DD10FB546768}" type="presParOf" srcId="{A06596F3-0C40-4A9A-82F5-E065FF9E6C99}" destId="{DD763900-72FB-4245-8AE2-74AB0524D33E}" srcOrd="2" destOrd="0" presId="urn:microsoft.com/office/officeart/2005/8/layout/process5"/>
    <dgm:cxn modelId="{B6041122-8A06-4EAD-B6DF-89572C0CAC52}" type="presParOf" srcId="{A06596F3-0C40-4A9A-82F5-E065FF9E6C99}" destId="{C51F0160-B44E-4543-9D13-13BBAE6FE4E5}" srcOrd="3" destOrd="0" presId="urn:microsoft.com/office/officeart/2005/8/layout/process5"/>
    <dgm:cxn modelId="{6A81C3D9-55EB-4F05-9728-BFF47D01B84C}" type="presParOf" srcId="{C51F0160-B44E-4543-9D13-13BBAE6FE4E5}" destId="{A826A456-80A7-4214-B940-F9CF57995B6D}" srcOrd="0" destOrd="0" presId="urn:microsoft.com/office/officeart/2005/8/layout/process5"/>
    <dgm:cxn modelId="{60A55EEB-95A3-4C7D-BB7A-D9BF314BCEF6}" type="presParOf" srcId="{A06596F3-0C40-4A9A-82F5-E065FF9E6C99}" destId="{258B3ED7-B83C-4967-AD82-1EB046DEEDDC}" srcOrd="4" destOrd="0" presId="urn:microsoft.com/office/officeart/2005/8/layout/process5"/>
    <dgm:cxn modelId="{BF949222-2A6B-4B49-94AA-78E968EF4584}" type="presParOf" srcId="{A06596F3-0C40-4A9A-82F5-E065FF9E6C99}" destId="{7DBEB321-8754-49D8-94B7-9552CC4A47B2}" srcOrd="5" destOrd="0" presId="urn:microsoft.com/office/officeart/2005/8/layout/process5"/>
    <dgm:cxn modelId="{EB67A17C-6DB0-4102-9745-247FF3CB883A}" type="presParOf" srcId="{7DBEB321-8754-49D8-94B7-9552CC4A47B2}" destId="{B6344CDC-0EBC-4AD8-925E-DF3116B485F4}" srcOrd="0" destOrd="0" presId="urn:microsoft.com/office/officeart/2005/8/layout/process5"/>
    <dgm:cxn modelId="{B3871B1C-98F2-4834-94F3-5F6076C41CBE}" type="presParOf" srcId="{A06596F3-0C40-4A9A-82F5-E065FF9E6C99}" destId="{0C1AA4D3-B2C7-4A17-BCD4-40BE3EFDC706}" srcOrd="6" destOrd="0" presId="urn:microsoft.com/office/officeart/2005/8/layout/process5"/>
    <dgm:cxn modelId="{2D637B81-D381-440F-8259-264FBD7F50E5}" type="presParOf" srcId="{A06596F3-0C40-4A9A-82F5-E065FF9E6C99}" destId="{23328A6D-70A9-4974-97E0-D42242312869}" srcOrd="7" destOrd="0" presId="urn:microsoft.com/office/officeart/2005/8/layout/process5"/>
    <dgm:cxn modelId="{46FD08B3-F77F-4085-ADB9-375A96FDAC71}" type="presParOf" srcId="{23328A6D-70A9-4974-97E0-D42242312869}" destId="{43699571-4958-4455-B17A-426979BF4471}" srcOrd="0" destOrd="0" presId="urn:microsoft.com/office/officeart/2005/8/layout/process5"/>
    <dgm:cxn modelId="{BCA06D93-D2D5-4D2E-AB0C-5B11D03018B5}" type="presParOf" srcId="{A06596F3-0C40-4A9A-82F5-E065FF9E6C99}" destId="{DCE2FD33-543A-4A7F-A48E-A084D1A067B0}" srcOrd="8" destOrd="0" presId="urn:microsoft.com/office/officeart/2005/8/layout/process5"/>
    <dgm:cxn modelId="{8A2EC345-C995-4F4C-95D8-DB6F52914DC7}" type="presParOf" srcId="{A06596F3-0C40-4A9A-82F5-E065FF9E6C99}" destId="{456923A2-9C2F-4418-BBFB-6BCB7BD67DDC}" srcOrd="9" destOrd="0" presId="urn:microsoft.com/office/officeart/2005/8/layout/process5"/>
    <dgm:cxn modelId="{EBB0AE8D-38E4-4A20-A699-C983B68FE7A8}" type="presParOf" srcId="{456923A2-9C2F-4418-BBFB-6BCB7BD67DDC}" destId="{1A2EDEC8-89B4-48BC-AB2B-E5B4C2D0C268}" srcOrd="0" destOrd="0" presId="urn:microsoft.com/office/officeart/2005/8/layout/process5"/>
    <dgm:cxn modelId="{A4B6383A-AFB3-4911-BD08-D7EFBF928448}" type="presParOf" srcId="{A06596F3-0C40-4A9A-82F5-E065FF9E6C99}" destId="{8B4D79E6-DE3D-4AAF-9420-51621B0066BA}" srcOrd="10" destOrd="0" presId="urn:microsoft.com/office/officeart/2005/8/layout/process5"/>
    <dgm:cxn modelId="{5630CBAF-CC3D-41F8-A4F2-CBF0C33F2340}" type="presParOf" srcId="{A06596F3-0C40-4A9A-82F5-E065FF9E6C99}" destId="{51DFD01B-F8F3-41E3-A53F-9DBC3AF5DCC2}" srcOrd="11" destOrd="0" presId="urn:microsoft.com/office/officeart/2005/8/layout/process5"/>
    <dgm:cxn modelId="{8EC6FB76-5B7A-46A2-9362-B9D69F59F87F}" type="presParOf" srcId="{51DFD01B-F8F3-41E3-A53F-9DBC3AF5DCC2}" destId="{4286EB82-9C02-4835-A6DC-B9FBE7882C6E}" srcOrd="0" destOrd="0" presId="urn:microsoft.com/office/officeart/2005/8/layout/process5"/>
    <dgm:cxn modelId="{1F20F6C9-FFF9-40E3-BDA3-A4745C5C69DD}" type="presParOf" srcId="{A06596F3-0C40-4A9A-82F5-E065FF9E6C99}" destId="{089A6410-70FC-44EA-82B8-B5F1D7F6DD49}" srcOrd="12" destOrd="0" presId="urn:microsoft.com/office/officeart/2005/8/layout/process5"/>
    <dgm:cxn modelId="{9F7CDA7B-5FBF-4D5E-825A-DD137A18DD3D}" type="presParOf" srcId="{A06596F3-0C40-4A9A-82F5-E065FF9E6C99}" destId="{4637FDCE-E8AC-4EE1-A077-C4296F8755F1}" srcOrd="13" destOrd="0" presId="urn:microsoft.com/office/officeart/2005/8/layout/process5"/>
    <dgm:cxn modelId="{2CF39894-D3FC-4BEE-820B-F22FEFB6DF3C}" type="presParOf" srcId="{4637FDCE-E8AC-4EE1-A077-C4296F8755F1}" destId="{916B60E5-AD44-438F-8FB8-BF83CB08DB04}" srcOrd="0" destOrd="0" presId="urn:microsoft.com/office/officeart/2005/8/layout/process5"/>
    <dgm:cxn modelId="{14D81F47-C92F-44FC-939A-C50A99755CD7}" type="presParOf" srcId="{A06596F3-0C40-4A9A-82F5-E065FF9E6C99}" destId="{F73F8153-2DF8-4AEF-BA26-DC12ACB64304}" srcOrd="14" destOrd="0" presId="urn:microsoft.com/office/officeart/2005/8/layout/process5"/>
    <dgm:cxn modelId="{7AA0AF32-E410-4462-8D2A-73107FBE48F3}" type="presParOf" srcId="{A06596F3-0C40-4A9A-82F5-E065FF9E6C99}" destId="{78CA5A97-F7D8-4620-9777-651A6EF5FC94}" srcOrd="15" destOrd="0" presId="urn:microsoft.com/office/officeart/2005/8/layout/process5"/>
    <dgm:cxn modelId="{08E74BE8-2FFC-4432-B4B2-D36D8DE563FF}" type="presParOf" srcId="{78CA5A97-F7D8-4620-9777-651A6EF5FC94}" destId="{269E7CE6-5333-4BC9-BE02-35DE4E06C7B4}" srcOrd="0" destOrd="0" presId="urn:microsoft.com/office/officeart/2005/8/layout/process5"/>
    <dgm:cxn modelId="{4E7452AD-64D0-4BEA-86BB-167B81CDC5D3}" type="presParOf" srcId="{A06596F3-0C40-4A9A-82F5-E065FF9E6C99}" destId="{80A2F444-F0ED-42D6-90EF-F4A55370F18A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22D99-6AAE-4039-AA7B-339A0F7881B7}">
      <dsp:nvSpPr>
        <dsp:cNvPr id="0" name=""/>
        <dsp:cNvSpPr/>
      </dsp:nvSpPr>
      <dsp:spPr>
        <a:xfrm rot="5400000">
          <a:off x="-366156" y="379195"/>
          <a:ext cx="2441045" cy="170873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U.S. Bank</a:t>
          </a:r>
        </a:p>
      </dsp:txBody>
      <dsp:txXfrm rot="-5400000">
        <a:off x="2" y="867404"/>
        <a:ext cx="1708731" cy="732314"/>
      </dsp:txXfrm>
    </dsp:sp>
    <dsp:sp modelId="{21503A10-894E-4447-8CE2-BAAB04D00C14}">
      <dsp:nvSpPr>
        <dsp:cNvPr id="0" name=""/>
        <dsp:cNvSpPr/>
      </dsp:nvSpPr>
      <dsp:spPr>
        <a:xfrm rot="5400000">
          <a:off x="3308670" y="-1586900"/>
          <a:ext cx="1586679" cy="478655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Issues Corporate Purchasing Cards for Maryland Judiciary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Cardholder account management for day-to-day purchasing transactions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Sends file of all Judiciary transactions monthly to GEARS</a:t>
          </a:r>
        </a:p>
      </dsp:txBody>
      <dsp:txXfrm rot="-5400000">
        <a:off x="1708732" y="90493"/>
        <a:ext cx="4709101" cy="1431769"/>
      </dsp:txXfrm>
    </dsp:sp>
    <dsp:sp modelId="{E03090EE-571D-432C-B566-5601C9E58868}">
      <dsp:nvSpPr>
        <dsp:cNvPr id="0" name=""/>
        <dsp:cNvSpPr/>
      </dsp:nvSpPr>
      <dsp:spPr>
        <a:xfrm rot="5400000">
          <a:off x="-366156" y="2659841"/>
          <a:ext cx="2441045" cy="1708731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GEARS</a:t>
          </a:r>
        </a:p>
      </dsp:txBody>
      <dsp:txXfrm rot="-5400000">
        <a:off x="2" y="3148050"/>
        <a:ext cx="1708731" cy="732314"/>
      </dsp:txXfrm>
    </dsp:sp>
    <dsp:sp modelId="{BEDA591F-78ED-49C1-B5F4-4876B7A404AE}">
      <dsp:nvSpPr>
        <dsp:cNvPr id="0" name=""/>
        <dsp:cNvSpPr/>
      </dsp:nvSpPr>
      <dsp:spPr>
        <a:xfrm rot="5400000">
          <a:off x="3193651" y="693745"/>
          <a:ext cx="1816716" cy="478655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Maryland Judiciary’s Financial System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Loads monthly credit card statement of all Judiciary Corporate Purchasing transactions from U.S. Bank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Cardholder updates merchant description and changes account (</a:t>
          </a:r>
          <a:r>
            <a:rPr lang="en-US" sz="1400" kern="1200" dirty="0" err="1"/>
            <a:t>chartfield</a:t>
          </a:r>
          <a:r>
            <a:rPr lang="en-US" sz="1400" kern="1200" dirty="0"/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Commits funds from the budget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Vouchers created in GEARS to pay for Corporate Purchasing credit card statement</a:t>
          </a:r>
        </a:p>
      </dsp:txBody>
      <dsp:txXfrm rot="-5400000">
        <a:off x="1708732" y="2267350"/>
        <a:ext cx="4697871" cy="1639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27FFF-1B1E-427F-A91C-1D21AA996427}">
      <dsp:nvSpPr>
        <dsp:cNvPr id="0" name=""/>
        <dsp:cNvSpPr/>
      </dsp:nvSpPr>
      <dsp:spPr>
        <a:xfrm rot="5400000">
          <a:off x="606448" y="963777"/>
          <a:ext cx="846405" cy="9636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00F46-922F-45AB-B78F-A7E5B8CEC675}">
      <dsp:nvSpPr>
        <dsp:cNvPr id="0" name=""/>
        <dsp:cNvSpPr/>
      </dsp:nvSpPr>
      <dsp:spPr>
        <a:xfrm>
          <a:off x="382202" y="25519"/>
          <a:ext cx="1424849" cy="9973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Dispute Incorrect Charges or Amounts</a:t>
          </a:r>
        </a:p>
      </dsp:txBody>
      <dsp:txXfrm>
        <a:off x="430897" y="74214"/>
        <a:ext cx="1327459" cy="899958"/>
      </dsp:txXfrm>
    </dsp:sp>
    <dsp:sp modelId="{3B4B77CD-207E-4EA5-A2D2-7491427D7856}">
      <dsp:nvSpPr>
        <dsp:cNvPr id="0" name=""/>
        <dsp:cNvSpPr/>
      </dsp:nvSpPr>
      <dsp:spPr>
        <a:xfrm>
          <a:off x="1807051" y="120639"/>
          <a:ext cx="1036299" cy="80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42B49-6DEF-4A4E-B0D8-CEE495E10ACB}">
      <dsp:nvSpPr>
        <dsp:cNvPr id="0" name=""/>
        <dsp:cNvSpPr/>
      </dsp:nvSpPr>
      <dsp:spPr>
        <a:xfrm rot="5400000">
          <a:off x="1787800" y="2084128"/>
          <a:ext cx="846405" cy="9636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4A332-9A34-48B3-BF94-1A83232B2D2A}">
      <dsp:nvSpPr>
        <dsp:cNvPr id="0" name=""/>
        <dsp:cNvSpPr/>
      </dsp:nvSpPr>
      <dsp:spPr>
        <a:xfrm>
          <a:off x="1563554" y="1145870"/>
          <a:ext cx="1424849" cy="9973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First, attempt to resolve with vendor</a:t>
          </a:r>
        </a:p>
      </dsp:txBody>
      <dsp:txXfrm>
        <a:off x="1612249" y="1194565"/>
        <a:ext cx="1327459" cy="899958"/>
      </dsp:txXfrm>
    </dsp:sp>
    <dsp:sp modelId="{162711A0-9CC0-42F5-B820-2B5CA58EFA79}">
      <dsp:nvSpPr>
        <dsp:cNvPr id="0" name=""/>
        <dsp:cNvSpPr/>
      </dsp:nvSpPr>
      <dsp:spPr>
        <a:xfrm>
          <a:off x="2988403" y="1240990"/>
          <a:ext cx="1036299" cy="80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D4D67-9BBC-441F-8EE6-C4D5EF73CC37}">
      <dsp:nvSpPr>
        <dsp:cNvPr id="0" name=""/>
        <dsp:cNvSpPr/>
      </dsp:nvSpPr>
      <dsp:spPr>
        <a:xfrm rot="5400000">
          <a:off x="2969151" y="3204479"/>
          <a:ext cx="846405" cy="9636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E94A3-C73A-40E4-B044-DB195F0FBC7F}">
      <dsp:nvSpPr>
        <dsp:cNvPr id="0" name=""/>
        <dsp:cNvSpPr/>
      </dsp:nvSpPr>
      <dsp:spPr>
        <a:xfrm>
          <a:off x="2744905" y="2266221"/>
          <a:ext cx="1424849" cy="9973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no resolution with vendor, contact U.S. Bank</a:t>
          </a:r>
        </a:p>
      </dsp:txBody>
      <dsp:txXfrm>
        <a:off x="2793600" y="2314916"/>
        <a:ext cx="1327459" cy="899958"/>
      </dsp:txXfrm>
    </dsp:sp>
    <dsp:sp modelId="{FB20B21A-3CD9-40B7-8E83-99CFC99EFB35}">
      <dsp:nvSpPr>
        <dsp:cNvPr id="0" name=""/>
        <dsp:cNvSpPr/>
      </dsp:nvSpPr>
      <dsp:spPr>
        <a:xfrm>
          <a:off x="4169754" y="2361341"/>
          <a:ext cx="1036299" cy="80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F03AC-0F5A-4830-B297-F2AD4D69D7FD}">
      <dsp:nvSpPr>
        <dsp:cNvPr id="0" name=""/>
        <dsp:cNvSpPr/>
      </dsp:nvSpPr>
      <dsp:spPr>
        <a:xfrm>
          <a:off x="3926256" y="3386572"/>
          <a:ext cx="1424849" cy="9973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Notify the PCPA Immediately</a:t>
          </a:r>
        </a:p>
      </dsp:txBody>
      <dsp:txXfrm>
        <a:off x="3974951" y="3435267"/>
        <a:ext cx="1327459" cy="899958"/>
      </dsp:txXfrm>
    </dsp:sp>
    <dsp:sp modelId="{5C47A63F-B73F-40D7-8762-751FACDC501E}">
      <dsp:nvSpPr>
        <dsp:cNvPr id="0" name=""/>
        <dsp:cNvSpPr/>
      </dsp:nvSpPr>
      <dsp:spPr>
        <a:xfrm>
          <a:off x="5351105" y="3481692"/>
          <a:ext cx="1036299" cy="806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Post any credits to the Transaction Log</a:t>
          </a:r>
        </a:p>
      </dsp:txBody>
      <dsp:txXfrm>
        <a:off x="5351105" y="3481692"/>
        <a:ext cx="1036299" cy="806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E1348-C7E7-4F70-B295-2BECF5360C09}">
      <dsp:nvSpPr>
        <dsp:cNvPr id="0" name=""/>
        <dsp:cNvSpPr/>
      </dsp:nvSpPr>
      <dsp:spPr>
        <a:xfrm>
          <a:off x="5357" y="36421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U.S. Bank Ends Monthly Billing Cycle</a:t>
          </a:r>
        </a:p>
      </dsp:txBody>
      <dsp:txXfrm>
        <a:off x="33499" y="392354"/>
        <a:ext cx="1545106" cy="904550"/>
      </dsp:txXfrm>
    </dsp:sp>
    <dsp:sp modelId="{2AD02213-3A90-43CC-A698-4FFD646E71E2}">
      <dsp:nvSpPr>
        <dsp:cNvPr id="0" name=""/>
        <dsp:cNvSpPr/>
      </dsp:nvSpPr>
      <dsp:spPr>
        <a:xfrm>
          <a:off x="1747670" y="646056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747670" y="725485"/>
        <a:ext cx="237646" cy="238286"/>
      </dsp:txXfrm>
    </dsp:sp>
    <dsp:sp modelId="{DD763900-72FB-4245-8AE2-74AB0524D33E}">
      <dsp:nvSpPr>
        <dsp:cNvPr id="0" name=""/>
        <dsp:cNvSpPr/>
      </dsp:nvSpPr>
      <dsp:spPr>
        <a:xfrm>
          <a:off x="2247304" y="36421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Cardholder has 3 Calendar Days in U.S. Bank to Review and Change Account Coding</a:t>
          </a:r>
        </a:p>
      </dsp:txBody>
      <dsp:txXfrm>
        <a:off x="2275446" y="392354"/>
        <a:ext cx="1545106" cy="904550"/>
      </dsp:txXfrm>
    </dsp:sp>
    <dsp:sp modelId="{C51F0160-B44E-4543-9D13-13BBAE6FE4E5}">
      <dsp:nvSpPr>
        <dsp:cNvPr id="0" name=""/>
        <dsp:cNvSpPr/>
      </dsp:nvSpPr>
      <dsp:spPr>
        <a:xfrm>
          <a:off x="3989617" y="646056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989617" y="725485"/>
        <a:ext cx="237646" cy="238286"/>
      </dsp:txXfrm>
    </dsp:sp>
    <dsp:sp modelId="{258B3ED7-B83C-4967-AD82-1EB046DEEDDC}">
      <dsp:nvSpPr>
        <dsp:cNvPr id="0" name=""/>
        <dsp:cNvSpPr/>
      </dsp:nvSpPr>
      <dsp:spPr>
        <a:xfrm>
          <a:off x="4489251" y="36421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U.S. Bank Sends File          to DBF</a:t>
          </a:r>
        </a:p>
      </dsp:txBody>
      <dsp:txXfrm>
        <a:off x="4517393" y="392354"/>
        <a:ext cx="1545106" cy="904550"/>
      </dsp:txXfrm>
    </dsp:sp>
    <dsp:sp modelId="{7DBEB321-8754-49D8-94B7-9552CC4A47B2}">
      <dsp:nvSpPr>
        <dsp:cNvPr id="0" name=""/>
        <dsp:cNvSpPr/>
      </dsp:nvSpPr>
      <dsp:spPr>
        <a:xfrm rot="5400000">
          <a:off x="5120199" y="1437143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5170803" y="1465968"/>
        <a:ext cx="238286" cy="237646"/>
      </dsp:txXfrm>
    </dsp:sp>
    <dsp:sp modelId="{0C1AA4D3-B2C7-4A17-BCD4-40BE3EFDC706}">
      <dsp:nvSpPr>
        <dsp:cNvPr id="0" name=""/>
        <dsp:cNvSpPr/>
      </dsp:nvSpPr>
      <dsp:spPr>
        <a:xfrm>
          <a:off x="4489251" y="196560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DBF Loads Monthly Statement in GEARS</a:t>
          </a:r>
        </a:p>
      </dsp:txBody>
      <dsp:txXfrm>
        <a:off x="4517393" y="1993744"/>
        <a:ext cx="1545106" cy="904550"/>
      </dsp:txXfrm>
    </dsp:sp>
    <dsp:sp modelId="{23328A6D-70A9-4974-97E0-D42242312869}">
      <dsp:nvSpPr>
        <dsp:cNvPr id="0" name=""/>
        <dsp:cNvSpPr/>
      </dsp:nvSpPr>
      <dsp:spPr>
        <a:xfrm rot="10800000">
          <a:off x="4008834" y="224744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110682" y="2326876"/>
        <a:ext cx="237646" cy="238286"/>
      </dsp:txXfrm>
    </dsp:sp>
    <dsp:sp modelId="{DCE2FD33-543A-4A7F-A48E-A084D1A067B0}">
      <dsp:nvSpPr>
        <dsp:cNvPr id="0" name=""/>
        <dsp:cNvSpPr/>
      </dsp:nvSpPr>
      <dsp:spPr>
        <a:xfrm>
          <a:off x="2247304" y="196560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DBF Notifies Cardholder</a:t>
          </a:r>
        </a:p>
      </dsp:txBody>
      <dsp:txXfrm>
        <a:off x="2275446" y="1993744"/>
        <a:ext cx="1545106" cy="904550"/>
      </dsp:txXfrm>
    </dsp:sp>
    <dsp:sp modelId="{456923A2-9C2F-4418-BBFB-6BCB7BD67DDC}">
      <dsp:nvSpPr>
        <dsp:cNvPr id="0" name=""/>
        <dsp:cNvSpPr/>
      </dsp:nvSpPr>
      <dsp:spPr>
        <a:xfrm rot="10800000">
          <a:off x="1762869" y="2247447"/>
          <a:ext cx="34233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865569" y="2326876"/>
        <a:ext cx="239634" cy="238286"/>
      </dsp:txXfrm>
    </dsp:sp>
    <dsp:sp modelId="{8B4D79E6-DE3D-4AAF-9420-51621B0066BA}">
      <dsp:nvSpPr>
        <dsp:cNvPr id="0" name=""/>
        <dsp:cNvSpPr/>
      </dsp:nvSpPr>
      <dsp:spPr>
        <a:xfrm>
          <a:off x="0" y="196560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Cardholder has 3 Business Days to Perform Work in GEARS</a:t>
          </a:r>
        </a:p>
      </dsp:txBody>
      <dsp:txXfrm>
        <a:off x="28142" y="1993744"/>
        <a:ext cx="1545106" cy="904550"/>
      </dsp:txXfrm>
    </dsp:sp>
    <dsp:sp modelId="{51DFD01B-F8F3-41E3-A53F-9DBC3AF5DCC2}">
      <dsp:nvSpPr>
        <dsp:cNvPr id="0" name=""/>
        <dsp:cNvSpPr/>
      </dsp:nvSpPr>
      <dsp:spPr>
        <a:xfrm rot="5388498">
          <a:off x="633593" y="3038534"/>
          <a:ext cx="339496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684028" y="3067358"/>
        <a:ext cx="238286" cy="237647"/>
      </dsp:txXfrm>
    </dsp:sp>
    <dsp:sp modelId="{089A6410-70FC-44EA-82B8-B5F1D7F6DD49}">
      <dsp:nvSpPr>
        <dsp:cNvPr id="0" name=""/>
        <dsp:cNvSpPr/>
      </dsp:nvSpPr>
      <dsp:spPr>
        <a:xfrm>
          <a:off x="5357" y="3566993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P-Card Administrator Reviews and Approves the Transactions</a:t>
          </a:r>
        </a:p>
      </dsp:txBody>
      <dsp:txXfrm>
        <a:off x="33499" y="3595135"/>
        <a:ext cx="1545106" cy="904550"/>
      </dsp:txXfrm>
    </dsp:sp>
    <dsp:sp modelId="{4637FDCE-E8AC-4EE1-A077-C4296F8755F1}">
      <dsp:nvSpPr>
        <dsp:cNvPr id="0" name=""/>
        <dsp:cNvSpPr/>
      </dsp:nvSpPr>
      <dsp:spPr>
        <a:xfrm>
          <a:off x="1747670" y="3848838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747670" y="3928267"/>
        <a:ext cx="237646" cy="238286"/>
      </dsp:txXfrm>
    </dsp:sp>
    <dsp:sp modelId="{F73F8153-2DF8-4AEF-BA26-DC12ACB64304}">
      <dsp:nvSpPr>
        <dsp:cNvPr id="0" name=""/>
        <dsp:cNvSpPr/>
      </dsp:nvSpPr>
      <dsp:spPr>
        <a:xfrm>
          <a:off x="2247304" y="3566993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DBF builds vouchers and prepares final preparation for P-Card payment</a:t>
          </a:r>
        </a:p>
      </dsp:txBody>
      <dsp:txXfrm>
        <a:off x="2275446" y="3595135"/>
        <a:ext cx="1545106" cy="904550"/>
      </dsp:txXfrm>
    </dsp:sp>
    <dsp:sp modelId="{78CA5A97-F7D8-4620-9777-651A6EF5FC94}">
      <dsp:nvSpPr>
        <dsp:cNvPr id="0" name=""/>
        <dsp:cNvSpPr/>
      </dsp:nvSpPr>
      <dsp:spPr>
        <a:xfrm>
          <a:off x="3989617" y="3848838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989617" y="3928267"/>
        <a:ext cx="237646" cy="238286"/>
      </dsp:txXfrm>
    </dsp:sp>
    <dsp:sp modelId="{80A2F444-F0ED-42D6-90EF-F4A55370F18A}">
      <dsp:nvSpPr>
        <dsp:cNvPr id="0" name=""/>
        <dsp:cNvSpPr/>
      </dsp:nvSpPr>
      <dsp:spPr>
        <a:xfrm>
          <a:off x="4489251" y="3566993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GEARS sends vouchers to the State for credit card (U.S. Bank) payment</a:t>
          </a:r>
        </a:p>
      </dsp:txBody>
      <dsp:txXfrm>
        <a:off x="4517393" y="3595135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8796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07" y="3"/>
            <a:ext cx="3038795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 algn="r"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38"/>
            <a:ext cx="3038796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07" y="8832138"/>
            <a:ext cx="3038795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 algn="r" defTabSz="924183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7BEA085A-3FA5-4FB2-B62D-9AC4535D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3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38796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07" y="3"/>
            <a:ext cx="3038795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 algn="r"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34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406" y="4415276"/>
            <a:ext cx="5141597" cy="418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38"/>
            <a:ext cx="3038796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 defTabSz="92418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07" y="8832138"/>
            <a:ext cx="3038795" cy="4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 algn="r" defTabSz="924183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971CA24-2129-46FA-B39B-F28CE329F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0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579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069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900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570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409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620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3024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462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313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603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60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569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699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1249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056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285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368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381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436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778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355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77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6110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355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976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4436" indent="-286322" defTabSz="890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5286" indent="-229057" defTabSz="890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3400" indent="-229057" defTabSz="890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1515" indent="-229057" defTabSz="890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9629" indent="-229057" defTabSz="890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7744" indent="-229057" defTabSz="890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5858" indent="-229057" defTabSz="890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93972" indent="-229057" defTabSz="8907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FEDC2E-5B27-4CA3-B5B8-A7EEE1A5BE0F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76275"/>
            <a:ext cx="4706938" cy="35306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159" y="4431174"/>
            <a:ext cx="5190944" cy="4203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081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57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38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16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19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556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14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buFont typeface="Arial" charset="0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89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7048800" y="5803200"/>
            <a:ext cx="1958400" cy="928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solidFill>
                  <a:schemeClr val="accent1"/>
                </a:solidFill>
              </a:ln>
              <a:noFill/>
              <a:effectLst/>
              <a:latin typeface="Arial" charset="0"/>
            </a:endParaRPr>
          </a:p>
        </p:txBody>
      </p:sp>
      <p:pic>
        <p:nvPicPr>
          <p:cNvPr id="3" name="Picture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87" y="5903145"/>
            <a:ext cx="2181225" cy="4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2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67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587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25400"/>
            <a:ext cx="20955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5400"/>
            <a:ext cx="61341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654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87400" y="927100"/>
            <a:ext cx="8191500" cy="49657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141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4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87400" y="927100"/>
            <a:ext cx="7823200" cy="49657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579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51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804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51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927100"/>
            <a:ext cx="401955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350" y="927100"/>
            <a:ext cx="401955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799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23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80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99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7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c-mark-back_PMS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0"/>
            <a:ext cx="7154862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1" descr="C:\Users\Andrew.Beck\Pictures\Microsoft Clip Organizer\j0433093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4925"/>
            <a:ext cx="23717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7" descr="C:\Users\Andrew.Beck\AppData\Local\Microsoft\Windows\Temporary Internet Files\Content.IE5\TU9G3HEX\MPj0442447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8063"/>
            <a:ext cx="23241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j0178537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108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2659063" y="6027738"/>
            <a:ext cx="336867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32" name="TextBox 9"/>
          <p:cNvSpPr txBox="1">
            <a:spLocks noChangeArrowheads="1"/>
          </p:cNvSpPr>
          <p:nvPr userDrawn="1"/>
        </p:nvSpPr>
        <p:spPr bwMode="auto">
          <a:xfrm>
            <a:off x="0" y="1573213"/>
            <a:ext cx="2590800" cy="1570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Insert Pictures that represent Customer on Master slide</a:t>
            </a:r>
          </a:p>
        </p:txBody>
      </p:sp>
      <p:pic>
        <p:nvPicPr>
          <p:cNvPr id="1034" name="Picture 6" descr="AOC Seal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663"/>
            <a:ext cx="2352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eal">
            <a:extLst>
              <a:ext uri="{FF2B5EF4-FFF2-40B4-BE49-F238E27FC236}">
                <a16:creationId xmlns:a16="http://schemas.microsoft.com/office/drawing/2014/main" id="{D4B71BFE-CC18-4CFC-B2A9-60AFA562E076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42" y="5212081"/>
            <a:ext cx="1420845" cy="14458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400"/>
            <a:ext cx="6629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Agenda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927100"/>
            <a:ext cx="81915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0" y="723900"/>
            <a:ext cx="9144000" cy="460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b="0" dirty="0">
              <a:ea typeface="+mn-ea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0"/>
            <a:ext cx="752475" cy="342900"/>
          </a:xfrm>
          <a:prstGeom prst="rect">
            <a:avLst/>
          </a:prstGeom>
          <a:gradFill flip="none" rotWithShape="1">
            <a:gsLst>
              <a:gs pos="46000">
                <a:schemeClr val="accent1"/>
              </a:gs>
              <a:gs pos="100000">
                <a:srgbClr val="FF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752475" cy="7239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6133545"/>
            <a:ext cx="2181225" cy="422910"/>
          </a:xfrm>
          <a:prstGeom prst="rect">
            <a:avLst/>
          </a:prstGeom>
        </p:spPr>
      </p:pic>
      <p:pic>
        <p:nvPicPr>
          <p:cNvPr id="12" name="Picture 11" descr="seal">
            <a:extLst>
              <a:ext uri="{FF2B5EF4-FFF2-40B4-BE49-F238E27FC236}">
                <a16:creationId xmlns:a16="http://schemas.microsoft.com/office/drawing/2014/main" id="{40C5D56D-A03F-4659-A3AC-D5DF98CD0196}"/>
              </a:ext>
            </a:extLst>
          </p:cNvPr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27" y="101283"/>
            <a:ext cx="956309" cy="82581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E3124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E3124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E3124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hyperlink" Target="https://access.usbank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ccess.usban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1"/>
          <p:cNvSpPr txBox="1">
            <a:spLocks noChangeArrowheads="1"/>
          </p:cNvSpPr>
          <p:nvPr/>
        </p:nvSpPr>
        <p:spPr bwMode="auto">
          <a:xfrm>
            <a:off x="2819400" y="1065213"/>
            <a:ext cx="5943600" cy="39087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ja-JP" sz="3600" dirty="0">
              <a:solidFill>
                <a:srgbClr val="EE3124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endParaRPr lang="en-US" altLang="ja-JP" sz="2800" i="1" dirty="0">
              <a:solidFill>
                <a:srgbClr val="EE3124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endParaRPr lang="en-US" altLang="ja-JP" sz="2800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endParaRPr lang="en-US" altLang="ja-JP" sz="2800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ja-JP" sz="2800" i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Managing and Reconciling Purchasing Cards (P-Card)</a:t>
            </a:r>
          </a:p>
          <a:p>
            <a:pPr algn="ctr" eaLnBrk="1" hangingPunct="1">
              <a:defRPr/>
            </a:pPr>
            <a:endParaRPr lang="en-US" altLang="ja-JP" b="0" dirty="0">
              <a:solidFill>
                <a:schemeClr val="accent6">
                  <a:lumMod val="50000"/>
                </a:schemeClr>
              </a:solidFill>
              <a:latin typeface="Malgun Gothic" pitchFamily="34" charset="-127"/>
              <a:ea typeface="Malgun Gothic" pitchFamily="34" charset="-127"/>
            </a:endParaRPr>
          </a:p>
          <a:p>
            <a:pPr algn="ctr" eaLnBrk="1" hangingPunct="1">
              <a:defRPr/>
            </a:pPr>
            <a:r>
              <a:rPr lang="en-US" altLang="ja-JP" b="0" dirty="0">
                <a:solidFill>
                  <a:schemeClr val="accent6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Training Session</a:t>
            </a:r>
          </a:p>
          <a:p>
            <a:pPr algn="ctr" eaLnBrk="1" hangingPunct="1">
              <a:defRPr/>
            </a:pPr>
            <a:r>
              <a:rPr lang="en-US" altLang="ja-JP" b="0" dirty="0">
                <a:solidFill>
                  <a:schemeClr val="accent6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</a:rPr>
              <a:t>11/15/18</a:t>
            </a:r>
          </a:p>
        </p:txBody>
      </p:sp>
      <p:pic>
        <p:nvPicPr>
          <p:cNvPr id="3075" name="Picture 6" descr="AOC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663"/>
            <a:ext cx="24558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116263" y="6299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3338"/>
            <a:ext cx="236855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Purchasing Card Account Set Up in U.S. Bank</a:t>
            </a:r>
          </a:p>
        </p:txBody>
      </p:sp>
      <p:pic>
        <p:nvPicPr>
          <p:cNvPr id="8" name="Picture 2" descr="\\oactcfpp002\homedir$\cyanderson\my Documents\My Pictures\Microsoft Clip Organizer\00441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36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3567" y="1221074"/>
            <a:ext cx="4808477" cy="5203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3207783" y="5984368"/>
            <a:ext cx="1135617" cy="32499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50389">
            <a:off x="2168266" y="5654982"/>
            <a:ext cx="1075569" cy="219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4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Purchasing Card Account Set Up in U.S. Bank</a:t>
            </a:r>
          </a:p>
        </p:txBody>
      </p:sp>
      <p:pic>
        <p:nvPicPr>
          <p:cNvPr id="8" name="Picture 2" descr="\\oactcfpp002\homedir$\cyanderson\my Documents\My Pictures\Microsoft Clip Organizer\00441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36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2291"/>
          <a:stretch/>
        </p:blipFill>
        <p:spPr bwMode="auto">
          <a:xfrm rot="5400000">
            <a:off x="3461029" y="690400"/>
            <a:ext cx="4524832" cy="581698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54602" y="3264788"/>
            <a:ext cx="1706118" cy="996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76700" y="4965192"/>
            <a:ext cx="2991612" cy="8961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861073" y="3507900"/>
            <a:ext cx="1075569" cy="219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861073" y="5193922"/>
            <a:ext cx="1075569" cy="219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Purchasing Card Account Set Up in U.S. Bank</a:t>
            </a:r>
          </a:p>
        </p:txBody>
      </p:sp>
      <p:pic>
        <p:nvPicPr>
          <p:cNvPr id="8" name="Picture 2" descr="\\oactcfpp002\homedir$\cyanderson\my Documents\My Pictures\Microsoft Clip Organizer\00441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36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456" y="1181100"/>
            <a:ext cx="5802503" cy="506425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/>
          <p:cNvSpPr/>
          <p:nvPr/>
        </p:nvSpPr>
        <p:spPr>
          <a:xfrm>
            <a:off x="2964306" y="6007036"/>
            <a:ext cx="748158" cy="23831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21456" y="1454085"/>
            <a:ext cx="3114168" cy="1085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11931" y="3034600"/>
            <a:ext cx="4429125" cy="29724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Text Box 367"/>
          <p:cNvSpPr txBox="1"/>
          <p:nvPr/>
        </p:nvSpPr>
        <p:spPr>
          <a:xfrm>
            <a:off x="6899558" y="1454085"/>
            <a:ext cx="1620458" cy="2531048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Your </a:t>
            </a: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Information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must be your Maryland Judiciary work information</a:t>
            </a:r>
            <a:r>
              <a:rPr lang="en-U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1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court location, work email address, and work phone number.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650389">
            <a:off x="1894118" y="5670888"/>
            <a:ext cx="1075569" cy="219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Purchasing Card Account Set Up in U.S. Bank</a:t>
            </a:r>
          </a:p>
        </p:txBody>
      </p:sp>
      <p:pic>
        <p:nvPicPr>
          <p:cNvPr id="8" name="Picture 2" descr="\\oactcfpp002\homedir$\cyanderson\my Documents\My Pictures\Microsoft Clip Organizer\00441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36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964306" y="6007036"/>
            <a:ext cx="748158" cy="23831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97926"/>
            <a:ext cx="6309360" cy="4647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926586" y="3008757"/>
            <a:ext cx="1806702" cy="2190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065671">
            <a:off x="2856361" y="3361763"/>
            <a:ext cx="1075569" cy="219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Maintaining Record Keeping of Purchases</a:t>
            </a:r>
          </a:p>
        </p:txBody>
      </p:sp>
      <p:pic>
        <p:nvPicPr>
          <p:cNvPr id="5" name="Picture 6" descr="00037062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96" y="3661156"/>
            <a:ext cx="25908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900" y="817118"/>
            <a:ext cx="6387084" cy="4993217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lvl="0"/>
            <a:r>
              <a:rPr lang="en-US" sz="2200" dirty="0"/>
              <a:t>A receipt is required for each transaction</a:t>
            </a:r>
          </a:p>
          <a:p>
            <a:pPr lvl="0"/>
            <a:r>
              <a:rPr lang="en-US" sz="2200" dirty="0"/>
              <a:t>Every transaction (</a:t>
            </a:r>
            <a:r>
              <a:rPr lang="en-US" sz="2200" b="1" dirty="0"/>
              <a:t>charge</a:t>
            </a:r>
            <a:r>
              <a:rPr lang="en-US" sz="2200" dirty="0"/>
              <a:t> or </a:t>
            </a:r>
            <a:r>
              <a:rPr lang="en-US" sz="2200" b="1" dirty="0"/>
              <a:t>credit</a:t>
            </a:r>
            <a:r>
              <a:rPr lang="en-US" sz="2200" dirty="0"/>
              <a:t>) must be recorded on Cardholder Transaction Log Sheet</a:t>
            </a:r>
          </a:p>
          <a:p>
            <a:pPr lvl="1"/>
            <a:r>
              <a:rPr lang="en-US" sz="2000" dirty="0"/>
              <a:t>You will use this log to reconcile the monthly charges against the credit card statement</a:t>
            </a:r>
          </a:p>
          <a:p>
            <a:pPr lvl="0"/>
            <a:r>
              <a:rPr lang="en-US" sz="2200" dirty="0"/>
              <a:t>You are responsible for reconciling the Monthly Cardholder Statement with the Transaction Log sheet, attaching all receipts, signing, and returning the package to your immediate supervisor/manager.</a:t>
            </a:r>
          </a:p>
          <a:p>
            <a:pPr lvl="0"/>
            <a:r>
              <a:rPr lang="en-US" sz="2200" dirty="0"/>
              <a:t>Use U.S. Bank online account access to:</a:t>
            </a:r>
          </a:p>
          <a:p>
            <a:pPr lvl="1"/>
            <a:r>
              <a:rPr lang="en-US" sz="2200" dirty="0"/>
              <a:t>Review daily charges/ensure charges are coded to correct account code</a:t>
            </a:r>
          </a:p>
          <a:p>
            <a:pPr lvl="1"/>
            <a:r>
              <a:rPr lang="en-US" sz="2200" dirty="0"/>
              <a:t>Make corrections if necessary</a:t>
            </a:r>
          </a:p>
          <a:p>
            <a:pPr marL="914400" lvl="2" indent="0">
              <a:buNone/>
            </a:pPr>
            <a:endParaRPr lang="en-US" sz="1800" dirty="0"/>
          </a:p>
          <a:p>
            <a:endParaRPr lang="en-US" sz="2000" dirty="0"/>
          </a:p>
          <a:p>
            <a:pPr lvl="0"/>
            <a:endParaRPr lang="en-US" sz="2000" dirty="0"/>
          </a:p>
          <a:p>
            <a:endParaRPr lang="en-US" altLang="en-US" sz="2400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sz="1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Correcting Charge Codes in U.S. Bank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68" y="1011936"/>
            <a:ext cx="200814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4262" y="875592"/>
            <a:ext cx="4118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https://access.usbank.com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62" y="1527049"/>
            <a:ext cx="6046002" cy="4837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7690104" y="4083368"/>
            <a:ext cx="994324" cy="186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4371650">
            <a:off x="8241174" y="4554402"/>
            <a:ext cx="886507" cy="3971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0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Correcting Charge Codes in U.S. Bank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32" y="1011937"/>
            <a:ext cx="200814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76" y="1011937"/>
            <a:ext cx="6400800" cy="5269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518724" y="4053205"/>
            <a:ext cx="5433251" cy="10674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88673">
            <a:off x="2896244" y="3640147"/>
            <a:ext cx="666750" cy="2082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58923" y="4462272"/>
            <a:ext cx="811339" cy="6151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35349" y="4531296"/>
            <a:ext cx="532923" cy="5461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16482" y="4503864"/>
            <a:ext cx="1175098" cy="61677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18724" y="5651417"/>
            <a:ext cx="568644" cy="23731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789755" y="5651417"/>
            <a:ext cx="666750" cy="2082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789755" y="4863529"/>
            <a:ext cx="666750" cy="2082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Correcting Charge Codes in U.S. Bank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32" y="1011937"/>
            <a:ext cx="200814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28" y="975216"/>
            <a:ext cx="6327648" cy="3694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/>
          <p:nvPr/>
        </p:nvPicPr>
        <p:blipFill>
          <a:blip r:embed="rId5"/>
          <a:stretch>
            <a:fillRect/>
          </a:stretch>
        </p:blipFill>
        <p:spPr>
          <a:xfrm>
            <a:off x="2395728" y="4680965"/>
            <a:ext cx="6327648" cy="1380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Oval 21"/>
          <p:cNvSpPr/>
          <p:nvPr/>
        </p:nvSpPr>
        <p:spPr>
          <a:xfrm>
            <a:off x="5733288" y="3527496"/>
            <a:ext cx="522796" cy="40424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210492" y="4967096"/>
            <a:ext cx="522796" cy="40424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7164" y="5435346"/>
            <a:ext cx="911542" cy="40424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6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14" y="979171"/>
            <a:ext cx="6228842" cy="4946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Correcting Charge Codes in U.S. Bank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32" y="1011937"/>
            <a:ext cx="200814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7775258" y="4658106"/>
            <a:ext cx="728662" cy="43510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Viewing All Transactions in U.S. Bank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32" y="1011937"/>
            <a:ext cx="200814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20" y="937456"/>
            <a:ext cx="6385560" cy="5415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224212" y="2517457"/>
            <a:ext cx="1479868" cy="2381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66770" y="3698240"/>
            <a:ext cx="5452110" cy="2566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66770" y="3210560"/>
            <a:ext cx="1235710" cy="200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65744" y="3913504"/>
            <a:ext cx="206377" cy="25209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06417" y="4566284"/>
            <a:ext cx="206376" cy="2698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181564">
            <a:off x="2410524" y="2892334"/>
            <a:ext cx="887465" cy="26306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367"/>
          <p:cNvSpPr txBox="1"/>
          <p:nvPr/>
        </p:nvSpPr>
        <p:spPr>
          <a:xfrm>
            <a:off x="5907024" y="1258567"/>
            <a:ext cx="2845816" cy="2052323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/>
              <a:t>If you made changes to an account code, there will be a symbol next to the transaction.  The lock symbol next to a transaction means that you cannot make any more changes to an account code.  Subsequent required changes </a:t>
            </a:r>
            <a:r>
              <a:rPr lang="en-US" sz="1400" u="sng" dirty="0"/>
              <a:t>must</a:t>
            </a:r>
            <a:r>
              <a:rPr lang="en-US" sz="1400" dirty="0"/>
              <a:t> be made in GEARS.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9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Introductions </a:t>
            </a:r>
          </a:p>
        </p:txBody>
      </p:sp>
      <p:sp>
        <p:nvSpPr>
          <p:cNvPr id="4099" name="TextBox 1"/>
          <p:cNvSpPr txBox="1">
            <a:spLocks noChangeArrowheads="1"/>
          </p:cNvSpPr>
          <p:nvPr>
            <p:extLst>
              <p:ext uri="{D42A27DB-BD31-4B8C-83A1-F6EECF244321}">
                <p14:modId xmlns:p14="http://schemas.microsoft.com/office/powerpoint/2010/main" val="1729453247"/>
              </p:ext>
            </p:extLst>
          </p:nvPr>
        </p:nvSpPr>
        <p:spPr bwMode="auto">
          <a:xfrm>
            <a:off x="1409534" y="771398"/>
            <a:ext cx="7458114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800">
                <a:latin typeface="+mn-lt"/>
                <a:ea typeface="ＭＳ Ｐゴシック" charset="-128"/>
                <a:cs typeface="ＭＳ Ｐゴシック" charset="0"/>
              </a:defRPr>
            </a:lvl1pPr>
            <a:lvl2pPr lvl="1" indent="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None/>
              <a:defRPr>
                <a:latin typeface="+mn-lt"/>
              </a:defRPr>
            </a:lvl2pPr>
            <a:lvl3pPr marL="1143000" lvl="2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 sz="800">
                <a:latin typeface="+mn-lt"/>
              </a:defRPr>
            </a:lvl3pPr>
            <a:lvl4pPr marL="1600200" lvl="3" indent="-22860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Char char="•"/>
              <a:defRPr sz="22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000">
                <a:latin typeface="+mn-lt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dirty="0"/>
              <a:t>A little bit about us… </a:t>
            </a:r>
          </a:p>
          <a:p>
            <a:r>
              <a:rPr lang="en-US" altLang="en-US" sz="2000" dirty="0"/>
              <a:t>Lisa Lee, </a:t>
            </a:r>
            <a:r>
              <a:rPr lang="en-US" altLang="en-US" sz="2000" b="0" i="1" dirty="0"/>
              <a:t>Buyer and P-Card Administrator, Department of Procurement and Contract Administration (DPCGA)</a:t>
            </a:r>
            <a:r>
              <a:rPr lang="en-US" altLang="en-US" sz="2000" b="0" dirty="0"/>
              <a:t> </a:t>
            </a:r>
          </a:p>
          <a:p>
            <a:r>
              <a:rPr lang="en-US" altLang="en-US" sz="2000" dirty="0" err="1"/>
              <a:t>Yashica</a:t>
            </a:r>
            <a:r>
              <a:rPr lang="en-US" altLang="en-US" sz="2000" dirty="0"/>
              <a:t> Forrester, </a:t>
            </a:r>
            <a:r>
              <a:rPr lang="en-US" altLang="en-US" sz="2000" b="0" i="1" dirty="0"/>
              <a:t>Procurement Specialist and backup to Lisa Lee</a:t>
            </a:r>
            <a:endParaRPr lang="en-US" altLang="en-US" sz="2000" b="0" dirty="0"/>
          </a:p>
          <a:p>
            <a:r>
              <a:rPr lang="en-US" altLang="en-US" sz="2000" dirty="0"/>
              <a:t>Trish Gugliotta, </a:t>
            </a:r>
            <a:r>
              <a:rPr lang="en-US" altLang="en-US" sz="2000" b="0" i="1" dirty="0"/>
              <a:t>P-Card Reconciler, Department of Budget and Finance (DBF)</a:t>
            </a:r>
          </a:p>
          <a:p>
            <a:endParaRPr lang="en-US" altLang="en-US" sz="1050" b="0" i="1" dirty="0"/>
          </a:p>
          <a:p>
            <a:pPr lvl="1"/>
            <a:r>
              <a:rPr lang="en-US" altLang="en-US" sz="1800" b="0" dirty="0"/>
              <a:t>The </a:t>
            </a:r>
            <a:r>
              <a:rPr lang="en-US" altLang="en-US" sz="1800" dirty="0"/>
              <a:t>Department of Procurement (DPCGA) </a:t>
            </a:r>
            <a:r>
              <a:rPr lang="en-US" altLang="en-US" sz="1800" b="0" dirty="0"/>
              <a:t>oversees the purchasing functions of the GEARS system (Judiciary’s Financial database). This includes, but is not limited to, Purchase Orders, Requisitions, as well as the Procurement Credit Card (P-Card) Program. </a:t>
            </a:r>
          </a:p>
          <a:p>
            <a:pPr lvl="1" algn="ctr"/>
            <a:endParaRPr lang="en-US" altLang="en-US" sz="1800" b="0" dirty="0"/>
          </a:p>
          <a:p>
            <a:pPr lvl="1"/>
            <a:r>
              <a:rPr lang="en-US" altLang="en-US" sz="1800" b="0" dirty="0"/>
              <a:t>The </a:t>
            </a:r>
            <a:r>
              <a:rPr lang="en-US" altLang="en-US" sz="1800" dirty="0"/>
              <a:t>Department of Budget and Finance</a:t>
            </a:r>
            <a:r>
              <a:rPr lang="en-US" altLang="en-US" sz="1800" b="0" dirty="0"/>
              <a:t> (</a:t>
            </a:r>
            <a:r>
              <a:rPr lang="en-US" altLang="en-US" sz="1800" dirty="0"/>
              <a:t>DBF</a:t>
            </a:r>
            <a:r>
              <a:rPr lang="en-US" altLang="en-US" sz="1800" b="0" dirty="0"/>
              <a:t>) oversees and manages the Judiciary’s budget and all related financial transactions.  This includes, but is not limited to, vouchers and payment of corporate purchasing credit card statements. 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" y="3710433"/>
            <a:ext cx="1393824" cy="1393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5" y="1073150"/>
            <a:ext cx="9334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75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How to Dispute Incorrect Charges or Amounts?</a:t>
            </a:r>
          </a:p>
        </p:txBody>
      </p:sp>
      <p:pic>
        <p:nvPicPr>
          <p:cNvPr id="6" name="Picture 2" descr="\\oactcfpp002\homedir$\cyanderson\my Documents\My Pictures\Microsoft Clip Organizer\00430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4" y="951738"/>
            <a:ext cx="2508950" cy="18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104985"/>
              </p:ext>
            </p:extLst>
          </p:nvPr>
        </p:nvGraphicFramePr>
        <p:xfrm>
          <a:off x="850392" y="1051560"/>
          <a:ext cx="6769608" cy="440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4391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What to Do In Case Your Card Has Fraudulent Charges, Been Lost or Stolen?</a:t>
            </a:r>
          </a:p>
        </p:txBody>
      </p:sp>
      <p:pic>
        <p:nvPicPr>
          <p:cNvPr id="6" name="Picture 2" descr="\\oactcfpp002\homedir$\cyanderson\my Documents\My Pictures\Microsoft Clip Organizer\00430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84" y="960882"/>
            <a:ext cx="2508950" cy="18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817118"/>
            <a:ext cx="6222492" cy="4993217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r>
              <a:rPr lang="en-US" sz="2400" b="1" dirty="0"/>
              <a:t>You must contact U.S. Bank’s Customer Service (800-344-5696) immediately</a:t>
            </a:r>
            <a:endParaRPr lang="en-US" sz="2400" dirty="0"/>
          </a:p>
          <a:p>
            <a:pPr lvl="1"/>
            <a:r>
              <a:rPr lang="en-US" sz="2200" dirty="0"/>
              <a:t>Lost cards or fraudulent charges reported by telephone are blocked immediately</a:t>
            </a:r>
          </a:p>
          <a:p>
            <a:r>
              <a:rPr lang="en-US" sz="2400" b="1" dirty="0"/>
              <a:t>Notify the PCPA immediately of Lost or Stolen cards or if the card has fraudulent charges</a:t>
            </a:r>
            <a:endParaRPr lang="en-US" sz="1800" dirty="0"/>
          </a:p>
          <a:p>
            <a:pPr lvl="1"/>
            <a:endParaRPr lang="en-US" sz="2200" dirty="0"/>
          </a:p>
          <a:p>
            <a:pPr marL="914400" lvl="2" indent="0">
              <a:buNone/>
            </a:pPr>
            <a:endParaRPr lang="en-US" sz="1800" dirty="0"/>
          </a:p>
          <a:p>
            <a:endParaRPr lang="en-US" sz="2000" dirty="0"/>
          </a:p>
          <a:p>
            <a:pPr lvl="0"/>
            <a:endParaRPr lang="en-US" sz="2000" dirty="0"/>
          </a:p>
          <a:p>
            <a:endParaRPr lang="en-US" altLang="en-US" sz="2400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sz="1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28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dirty="0"/>
              <a:t>Who to Contact for Corporate Purchasing Card Policies, Procedures, and Card Maintenance</a:t>
            </a:r>
            <a:r>
              <a:rPr lang="en-US" altLang="en-US" sz="2400" dirty="0">
                <a:ea typeface="ＭＳ Ｐゴシック" pitchFamily="34" charset="-128"/>
              </a:rPr>
              <a:t>?</a:t>
            </a:r>
          </a:p>
        </p:txBody>
      </p:sp>
      <p:pic>
        <p:nvPicPr>
          <p:cNvPr id="6" name="Picture 2" descr="\\oactcfpp002\homedir$\cyanderson\my Documents\My Pictures\Microsoft Clip Organizer\00430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84" y="960882"/>
            <a:ext cx="2508950" cy="18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2900" y="817118"/>
            <a:ext cx="6222492" cy="4993217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r>
              <a:rPr lang="en-US" sz="2400" b="1" i="1" dirty="0"/>
              <a:t>Purchasing Card Program Administrator (PCPA):  </a:t>
            </a:r>
            <a:br>
              <a:rPr lang="en-US" sz="2400" b="1" i="1" dirty="0"/>
            </a:br>
            <a:r>
              <a:rPr lang="en-US" sz="2400" dirty="0"/>
              <a:t>Lisa Lee, 410-260-1263 or </a:t>
            </a:r>
            <a:r>
              <a:rPr lang="en-US" sz="2400" dirty="0" err="1"/>
              <a:t>Yashica</a:t>
            </a:r>
            <a:r>
              <a:rPr lang="en-US" sz="2400" dirty="0"/>
              <a:t> Forrester, 410-260-3591</a:t>
            </a:r>
          </a:p>
          <a:p>
            <a:r>
              <a:rPr lang="en-US" sz="2400" b="1" i="1" dirty="0"/>
              <a:t>Purchasing Card Program Manager (PCPM): 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i="1" dirty="0"/>
              <a:t>General Cardholder and Procurement Information: </a:t>
            </a:r>
            <a:br>
              <a:rPr lang="en-US" sz="2400" dirty="0"/>
            </a:br>
            <a:r>
              <a:rPr lang="en-US" sz="2400" dirty="0"/>
              <a:t>Lisa Lee, 410-260-1263 or Yashica Forrester, 410-260-3591</a:t>
            </a:r>
          </a:p>
          <a:p>
            <a:r>
              <a:rPr lang="en-US" sz="2400" b="1" i="1" dirty="0"/>
              <a:t>District Court Finance Manager:  </a:t>
            </a:r>
            <a:br>
              <a:rPr lang="en-US" sz="2400" dirty="0"/>
            </a:br>
            <a:r>
              <a:rPr lang="en-US" sz="2400" dirty="0"/>
              <a:t>Larry Tucker, 410-260-1206</a:t>
            </a:r>
          </a:p>
          <a:p>
            <a:pPr lvl="1"/>
            <a:endParaRPr lang="en-US" sz="1800" dirty="0"/>
          </a:p>
          <a:p>
            <a:pPr lvl="1"/>
            <a:endParaRPr lang="en-US" sz="2200" dirty="0"/>
          </a:p>
          <a:p>
            <a:pPr marL="914400" lvl="2" indent="0">
              <a:buNone/>
            </a:pPr>
            <a:endParaRPr lang="en-US" sz="1800" dirty="0"/>
          </a:p>
          <a:p>
            <a:endParaRPr lang="en-US" sz="2000" dirty="0"/>
          </a:p>
          <a:p>
            <a:pPr lvl="0"/>
            <a:endParaRPr lang="en-US" sz="2000" dirty="0"/>
          </a:p>
          <a:p>
            <a:endParaRPr lang="en-US" altLang="en-US" sz="2400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sz="1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3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>
                <a:ea typeface="ＭＳ Ｐゴシック" pitchFamily="34" charset="-128"/>
              </a:rPr>
              <a:t>NEED A BREAK??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65100" y="963613"/>
            <a:ext cx="8577263" cy="5013325"/>
          </a:xfrm>
        </p:spPr>
        <p:txBody>
          <a:bodyPr/>
          <a:lstStyle/>
          <a:p>
            <a:pPr marL="457200" lvl="1" indent="0">
              <a:buNone/>
            </a:pPr>
            <a:br>
              <a:rPr lang="en-US" altLang="en-US" sz="2800" dirty="0">
                <a:ea typeface="ＭＳ Ｐゴシック" pitchFamily="34" charset="-128"/>
              </a:rPr>
            </a:b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6463" y="1113135"/>
            <a:ext cx="264687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BREAK</a:t>
            </a:r>
          </a:p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10 min.</a:t>
            </a:r>
          </a:p>
        </p:txBody>
      </p:sp>
      <p:pic>
        <p:nvPicPr>
          <p:cNvPr id="32773" name="Picture 2" descr="C:\Users\Danyelle.Reid\AppData\Local\Microsoft\Windows\Temporary Internet Files\Content.IE5\66R0DDB7\MC90044208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030538"/>
            <a:ext cx="504507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852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P-Card transactions in GEARS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\\oactcfpp002\homedir$\cyanderson\my Documents\My Pictures\Microsoft Clip Organizer\0001286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9" y="2270760"/>
            <a:ext cx="3035807" cy="162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7" y="2529008"/>
            <a:ext cx="3403756" cy="10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27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P-Card Monthly Statement Process Flow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2461513"/>
              </p:ext>
            </p:extLst>
          </p:nvPr>
        </p:nvGraphicFramePr>
        <p:xfrm>
          <a:off x="2410968" y="1152144"/>
          <a:ext cx="6096000" cy="48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1248848"/>
            <a:ext cx="2313432" cy="12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57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Cardholders Review of Monthly Statement in GEARS – Review Transactions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54423" y="795568"/>
            <a:ext cx="6172077" cy="5059158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Review your monthly credit card transactions (in GEARS):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Click on the Expand tab.</a:t>
            </a:r>
          </a:p>
          <a:p>
            <a:pPr lvl="1"/>
            <a:endParaRPr lang="en-US" sz="2000" dirty="0"/>
          </a:p>
          <a:p>
            <a:pPr lvl="0"/>
            <a:endParaRPr lang="en-US" sz="2400" dirty="0"/>
          </a:p>
          <a:p>
            <a:endParaRPr lang="en-US" altLang="en-US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933375"/>
            <a:ext cx="2368296" cy="1037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83" y="1312966"/>
            <a:ext cx="779451" cy="880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F17F3-59C2-4ED7-8EF5-FC41D5755E4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45342" y="2416964"/>
            <a:ext cx="8293972" cy="3393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ight Arrow 12"/>
          <p:cNvSpPr/>
          <p:nvPr/>
        </p:nvSpPr>
        <p:spPr>
          <a:xfrm rot="8324359">
            <a:off x="1995230" y="3902171"/>
            <a:ext cx="616179" cy="26306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03063" y="4149162"/>
            <a:ext cx="264160" cy="2813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77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Cardholders Review of Monthly Statement in GEARS – Review Transactions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54423" y="813324"/>
            <a:ext cx="6172077" cy="5059158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endParaRPr lang="en-US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Click on the Distribute icon.</a:t>
            </a:r>
          </a:p>
          <a:p>
            <a:pPr lvl="1"/>
            <a:endParaRPr lang="en-US" sz="2000" dirty="0"/>
          </a:p>
          <a:p>
            <a:pPr lvl="0"/>
            <a:endParaRPr lang="en-US" sz="2400" dirty="0"/>
          </a:p>
          <a:p>
            <a:endParaRPr lang="en-US" altLang="en-US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933375"/>
            <a:ext cx="2368296" cy="1037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06" y="1313895"/>
            <a:ext cx="865871" cy="978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11257-D1E8-4E87-A8F2-AE18256461D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8890" y="2444199"/>
            <a:ext cx="8297610" cy="3015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ight Arrow 12"/>
          <p:cNvSpPr/>
          <p:nvPr/>
        </p:nvSpPr>
        <p:spPr>
          <a:xfrm rot="8324359">
            <a:off x="4053443" y="3803134"/>
            <a:ext cx="751797" cy="26306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7988" y="4192665"/>
            <a:ext cx="173861" cy="2813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99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Cardholders Review of Monthly Statement in GEARS – Reconcile or Correct Distributions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67364" y="772323"/>
            <a:ext cx="5514764" cy="2428077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Reconcile or correct any distributions.</a:t>
            </a:r>
          </a:p>
          <a:p>
            <a:pPr marL="857250" lvl="1" indent="-457200"/>
            <a:r>
              <a:rPr lang="en-US" sz="2000" dirty="0"/>
              <a:t>Modify </a:t>
            </a:r>
            <a:r>
              <a:rPr lang="en-US" sz="2000" dirty="0" err="1"/>
              <a:t>ChartFields</a:t>
            </a:r>
            <a:r>
              <a:rPr lang="en-US" sz="2000" dirty="0"/>
              <a:t> (e.g., account code or split distribution).</a:t>
            </a:r>
          </a:p>
          <a:p>
            <a:pPr marL="857250" lvl="1" indent="-457200"/>
            <a:r>
              <a:rPr lang="en-US" sz="2000" dirty="0"/>
              <a:t>All distribution lines with </a:t>
            </a:r>
            <a:r>
              <a:rPr lang="en-US" sz="2000" b="1" dirty="0"/>
              <a:t>Account</a:t>
            </a:r>
            <a:r>
              <a:rPr lang="en-US" sz="2000" dirty="0"/>
              <a:t> code ‘</a:t>
            </a:r>
            <a:r>
              <a:rPr lang="en-US" sz="2000" i="1" dirty="0"/>
              <a:t>0995</a:t>
            </a:r>
            <a:r>
              <a:rPr lang="en-US" sz="2000" dirty="0"/>
              <a:t>’ must be changed.</a:t>
            </a:r>
          </a:p>
          <a:p>
            <a:pPr marL="400050" lvl="1" indent="0" algn="ctr">
              <a:buNone/>
            </a:pPr>
            <a:r>
              <a:rPr lang="en-US" sz="2000" b="1" i="1" u="sng" dirty="0"/>
              <a:t>NOTE</a:t>
            </a:r>
            <a:r>
              <a:rPr lang="en-US" sz="2000" i="1" dirty="0"/>
              <a:t> you must perform budget check, if any changes to </a:t>
            </a:r>
            <a:r>
              <a:rPr lang="en-US" sz="2000" i="1" dirty="0" err="1"/>
              <a:t>ChartFields</a:t>
            </a:r>
            <a:endParaRPr lang="en-US" sz="2000" i="1" dirty="0"/>
          </a:p>
          <a:p>
            <a:pPr lvl="0"/>
            <a:endParaRPr lang="en-US" sz="2400" dirty="0"/>
          </a:p>
          <a:p>
            <a:endParaRPr lang="en-US" altLang="en-US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933375"/>
            <a:ext cx="2368296" cy="1037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38" y="1225118"/>
            <a:ext cx="849214" cy="959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49" y="2591041"/>
            <a:ext cx="8533511" cy="3467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52349" y="3895634"/>
            <a:ext cx="8232140" cy="10607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539327">
            <a:off x="118997" y="3548315"/>
            <a:ext cx="603562" cy="288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5153173" y="3899139"/>
            <a:ext cx="603562" cy="288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1904" y="5215926"/>
            <a:ext cx="631298" cy="228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00584" y="5201976"/>
            <a:ext cx="233700" cy="288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91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291072" y="4608576"/>
            <a:ext cx="630936" cy="1005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Cardholders Review of Monthly Statement in GEARS – Update the Description Field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909930"/>
            <a:ext cx="2112264" cy="100972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034142" y="868680"/>
            <a:ext cx="6203622" cy="4941655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Update the Description field for each transaction with the Merchant’s Name.</a:t>
            </a:r>
          </a:p>
          <a:p>
            <a:pPr lvl="1"/>
            <a:r>
              <a:rPr lang="en-US" sz="2000" dirty="0"/>
              <a:t>Ensure that you include the cardholder’s initials </a:t>
            </a:r>
            <a:r>
              <a:rPr lang="en-US" sz="2000" u="sng" dirty="0"/>
              <a:t>and</a:t>
            </a:r>
            <a:r>
              <a:rPr lang="en-US" sz="2000" dirty="0"/>
              <a:t> the statement month and year.  </a:t>
            </a:r>
            <a:br>
              <a:rPr lang="en-US" sz="2000" dirty="0"/>
            </a:br>
            <a:r>
              <a:rPr lang="en-US" sz="2000" dirty="0"/>
              <a:t>For example, (“</a:t>
            </a:r>
            <a:r>
              <a:rPr lang="en-US" sz="2000" i="1" dirty="0"/>
              <a:t>Amazon, MA, 11-16</a:t>
            </a:r>
            <a:r>
              <a:rPr lang="en-US" sz="2000" dirty="0"/>
              <a:t>”).</a:t>
            </a:r>
          </a:p>
          <a:p>
            <a:pPr marL="457200" lvl="1" indent="0">
              <a:buNone/>
            </a:pPr>
            <a:r>
              <a:rPr lang="en-US" sz="2000" b="1" u="sng" dirty="0"/>
              <a:t>NOTE</a:t>
            </a:r>
            <a:r>
              <a:rPr lang="en-US" sz="2000" dirty="0"/>
              <a:t>: Do not use special characters, such as a backtick (`), colon (</a:t>
            </a:r>
            <a:r>
              <a:rPr lang="en-US" sz="2000" dirty="0">
                <a:sym typeface="Wingdings" panose="05000000000000000000" pitchFamily="2" charset="2"/>
              </a:rPr>
              <a:t>:)</a:t>
            </a:r>
            <a:r>
              <a:rPr lang="en-US" sz="2000" dirty="0"/>
              <a:t>, apostrophe (‘), forward slash (/) or back slash (\).</a:t>
            </a:r>
          </a:p>
          <a:p>
            <a:pPr lvl="1"/>
            <a:endParaRPr lang="en-US" sz="2000" dirty="0"/>
          </a:p>
          <a:p>
            <a:pPr lvl="0"/>
            <a:endParaRPr lang="en-US" sz="2400" dirty="0"/>
          </a:p>
          <a:p>
            <a:endParaRPr lang="en-US" altLang="en-US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38" y="1225118"/>
            <a:ext cx="881582" cy="996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7232F9-5F3B-40FE-964A-13A520D4664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2390" y="3713797"/>
            <a:ext cx="8274359" cy="1888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291072" y="4802820"/>
            <a:ext cx="1166171" cy="2580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888791" y="4815026"/>
            <a:ext cx="393403" cy="24581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Introductions – Welcome!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482686" y="768351"/>
            <a:ext cx="7458114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800">
                <a:latin typeface="+mn-lt"/>
                <a:ea typeface="ＭＳ Ｐゴシック" charset="-128"/>
                <a:cs typeface="ＭＳ Ｐゴシック" charset="0"/>
              </a:defRPr>
            </a:lvl1pPr>
            <a:lvl2pPr lvl="1" indent="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None/>
              <a:defRPr>
                <a:latin typeface="+mn-lt"/>
              </a:defRPr>
            </a:lvl2pPr>
            <a:lvl3pPr marL="1143000" lvl="2" indent="-228600" eaLnBrk="0" hangingPunct="0">
              <a:spcBef>
                <a:spcPct val="20000"/>
              </a:spcBef>
              <a:buClr>
                <a:srgbClr val="EE3124"/>
              </a:buClr>
              <a:buFont typeface="Arial" charset="0"/>
              <a:buChar char="•"/>
              <a:defRPr sz="800">
                <a:latin typeface="+mn-lt"/>
              </a:defRPr>
            </a:lvl3pPr>
            <a:lvl4pPr marL="1600200" lvl="3" indent="-228600" eaLnBrk="0" hangingPunct="0">
              <a:spcBef>
                <a:spcPct val="20000"/>
              </a:spcBef>
              <a:buClr>
                <a:srgbClr val="333333"/>
              </a:buClr>
              <a:buFont typeface="Arial" charset="0"/>
              <a:buChar char="•"/>
              <a:defRPr sz="22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E3124"/>
              </a:buClr>
              <a:buFont typeface="Arial" pitchFamily="34" charset="0"/>
              <a:buChar char="•"/>
              <a:defRPr sz="2000">
                <a:latin typeface="+mn-lt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000"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400" dirty="0"/>
              <a:t>Introduce Yourself…</a:t>
            </a:r>
          </a:p>
          <a:p>
            <a:r>
              <a:rPr lang="en-US" altLang="en-US" sz="2400" b="0" dirty="0"/>
              <a:t>Your Name</a:t>
            </a:r>
          </a:p>
          <a:p>
            <a:r>
              <a:rPr lang="en-US" altLang="en-US" sz="2400" b="0" dirty="0"/>
              <a:t>Your Title</a:t>
            </a:r>
          </a:p>
          <a:p>
            <a:r>
              <a:rPr lang="en-US" altLang="en-US" sz="2400" b="0" dirty="0"/>
              <a:t>Your Court/Program Location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5" y="1073150"/>
            <a:ext cx="9334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60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Cardholders Review of Monthly Statement in GEARS – Reconcile or Correct Distributions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33684" y="863764"/>
            <a:ext cx="5514764" cy="1391758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marL="457200" indent="-457200" algn="ctr">
              <a:buFont typeface="+mj-lt"/>
              <a:buAutoNum type="arabicPeriod" startAt="5"/>
            </a:pPr>
            <a:r>
              <a:rPr lang="en-US" sz="2200" i="1" dirty="0"/>
              <a:t>You must perform Budget Check, </a:t>
            </a:r>
            <a:r>
              <a:rPr lang="en-US" sz="2200" i="1" u="sng" dirty="0"/>
              <a:t>if</a:t>
            </a:r>
            <a:r>
              <a:rPr lang="en-US" sz="2200" i="1" dirty="0"/>
              <a:t> any changes are made to the </a:t>
            </a:r>
            <a:r>
              <a:rPr lang="en-US" sz="2200" i="1" dirty="0" err="1"/>
              <a:t>ChartFields</a:t>
            </a:r>
            <a:r>
              <a:rPr lang="en-US" sz="2200" i="1" dirty="0"/>
              <a:t>.  If you do not receive a ‘Valid’ Budget Status (e.g., ‘Error’), contact DBF Budget Unit. </a:t>
            </a:r>
          </a:p>
          <a:p>
            <a:pPr lvl="0"/>
            <a:endParaRPr lang="en-US" sz="2400" dirty="0"/>
          </a:p>
          <a:p>
            <a:endParaRPr lang="en-US" altLang="en-US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933375"/>
            <a:ext cx="2368296" cy="1037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138" y="1251751"/>
            <a:ext cx="825645" cy="932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17AA0A-ECED-48D7-97C1-A098A3332A7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8372" y="2503097"/>
            <a:ext cx="8025413" cy="3276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4088337" y="4906904"/>
            <a:ext cx="1060712" cy="2332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0517481" flipV="1">
            <a:off x="3459579" y="4956253"/>
            <a:ext cx="593063" cy="267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38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291072" y="4608576"/>
            <a:ext cx="630936" cy="1005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Cardholders Review of Monthly Statement in GEARS – Update the Description Field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909930"/>
            <a:ext cx="2112264" cy="100972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49732" y="868680"/>
            <a:ext cx="5621712" cy="4941655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lvl="1"/>
            <a:endParaRPr lang="en-US" sz="2000" dirty="0"/>
          </a:p>
          <a:p>
            <a:pPr marL="457200" lvl="0" indent="-457200">
              <a:buFont typeface="+mj-lt"/>
              <a:buAutoNum type="arabicPeriod" startAt="6"/>
            </a:pPr>
            <a:r>
              <a:rPr lang="en-US" sz="2400" dirty="0"/>
              <a:t>Save your changes.</a:t>
            </a:r>
          </a:p>
          <a:p>
            <a:endParaRPr lang="en-US" altLang="en-US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21" y="1129737"/>
            <a:ext cx="860508" cy="972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D6761F-945F-4EE0-973E-9CD34F139C5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88633" y="2284991"/>
            <a:ext cx="7736792" cy="32502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786634" y="5210214"/>
            <a:ext cx="513662" cy="2414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ight Arrow 11"/>
          <p:cNvSpPr/>
          <p:nvPr/>
        </p:nvSpPr>
        <p:spPr>
          <a:xfrm rot="3495428">
            <a:off x="392459" y="4634205"/>
            <a:ext cx="852405" cy="3840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9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291072" y="4608576"/>
            <a:ext cx="630936" cy="1005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Cardholders Review of Monthly Statement in GEARS – Your Turn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0" y="2162658"/>
            <a:ext cx="1088136" cy="690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26464"/>
            <a:ext cx="4215384" cy="42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7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25400"/>
            <a:ext cx="6629400" cy="660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itchFamily="34" charset="-128"/>
              </a:rPr>
              <a:t>Just Ask…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04800" y="6527800"/>
            <a:ext cx="2373313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E312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3333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E312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333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E312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312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3D6D50E-E2B9-499E-943F-3AECF355BBF5}" type="slidenum">
              <a:rPr lang="en-US" altLang="en-US" sz="1000">
                <a:solidFill>
                  <a:schemeClr val="bg1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r>
              <a:rPr lang="en-US" altLang="en-US" sz="100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00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 rot="21321705">
            <a:off x="706184" y="4364751"/>
            <a:ext cx="768506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905"/>
                <a:solidFill>
                  <a:srgbClr val="33CC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Any Questions</a:t>
            </a:r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45" y="1241403"/>
            <a:ext cx="5409126" cy="290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01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Thank You!!!</a:t>
            </a:r>
          </a:p>
        </p:txBody>
      </p:sp>
      <p:pic>
        <p:nvPicPr>
          <p:cNvPr id="5222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8675" y="174625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Session Topics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42900" y="1073150"/>
            <a:ext cx="8483600" cy="4993217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 marL="514350" lvl="1" indent="0">
              <a:buClr>
                <a:srgbClr val="FF6600"/>
              </a:buClr>
              <a:buNone/>
              <a:defRPr/>
            </a:pPr>
            <a:r>
              <a:rPr lang="en-US" sz="3400" u="sng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Today’s Agenda</a:t>
            </a:r>
          </a:p>
          <a:p>
            <a:pPr lvl="2">
              <a:buClr>
                <a:srgbClr val="FF6600"/>
              </a:buClr>
              <a:defRPr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Purchasing Card (P-Card) Account Set Up</a:t>
            </a:r>
          </a:p>
          <a:p>
            <a:pPr lvl="2">
              <a:buClr>
                <a:srgbClr val="FF6600"/>
              </a:buClr>
              <a:defRPr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Managing and reconciling P-Card transactions in U.S. Bank</a:t>
            </a:r>
          </a:p>
          <a:p>
            <a:pPr lvl="2">
              <a:buClr>
                <a:srgbClr val="FF6600"/>
              </a:buClr>
              <a:defRPr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Managing and reconciling P-Card monthly statements in GEARS</a:t>
            </a:r>
            <a:endParaRPr lang="en-US" sz="3200" dirty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Course Objectives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42900" y="817118"/>
            <a:ext cx="8483600" cy="4993217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dirty="0"/>
              <a:t>Upon completion of this course, you should be able to:</a:t>
            </a:r>
          </a:p>
          <a:p>
            <a:pPr lvl="0"/>
            <a:r>
              <a:rPr lang="en-US" sz="2400" dirty="0"/>
              <a:t>Understand the difference between Purchasing Card processing in U.S. Bank versus GEARS</a:t>
            </a:r>
          </a:p>
          <a:p>
            <a:pPr lvl="0"/>
            <a:r>
              <a:rPr lang="en-US" sz="2400" dirty="0"/>
              <a:t>Understand how to register your Corporate Purchasing Cards on U.S. Bank’s Access Online site</a:t>
            </a:r>
          </a:p>
          <a:p>
            <a:pPr lvl="0"/>
            <a:r>
              <a:rPr lang="en-US" sz="2400" dirty="0"/>
              <a:t>Understand how to reconcile your corporate transactions and maintain record keeping of your corporate purchases</a:t>
            </a:r>
          </a:p>
          <a:p>
            <a:pPr lvl="0"/>
            <a:r>
              <a:rPr lang="en-US" sz="2400" dirty="0"/>
              <a:t>Understand what to do in case your card has fraudulent charges or has been lost or stolen</a:t>
            </a:r>
          </a:p>
          <a:p>
            <a:pPr lvl="0"/>
            <a:r>
              <a:rPr lang="en-US" sz="2400" dirty="0"/>
              <a:t>Understand who to contact for Corporate Purchasing Card policies, procedures, card maintenance</a:t>
            </a:r>
          </a:p>
          <a:p>
            <a:r>
              <a:rPr lang="en-US" sz="2400" dirty="0"/>
              <a:t>Understand how to perform beginning to end processing of P-Card transactions in GEARS</a:t>
            </a:r>
          </a:p>
          <a:p>
            <a:pPr lvl="0"/>
            <a:endParaRPr lang="en-US" sz="2400" dirty="0"/>
          </a:p>
          <a:p>
            <a:endParaRPr lang="en-US" altLang="en-US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0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Difference Between U.S. Bank vs. GEARS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39529248"/>
              </p:ext>
            </p:extLst>
          </p:nvPr>
        </p:nvGraphicFramePr>
        <p:xfrm>
          <a:off x="2337816" y="1259840"/>
          <a:ext cx="6495288" cy="474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" y="832104"/>
            <a:ext cx="2077517" cy="1755648"/>
          </a:xfrm>
          <a:prstGeom prst="rect">
            <a:avLst/>
          </a:prstGeom>
          <a:effectLst>
            <a:outerShdw blurRad="673100" dist="698500" dir="5400000" sx="34000" sy="34000" algn="ctr" rotWithShape="0">
              <a:srgbClr val="000000">
                <a:alpha val="4000"/>
              </a:srgbClr>
            </a:outerShdw>
            <a:reflection endPos="76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498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Purchasing Card Account Set Up in U.S. Bank</a:t>
            </a:r>
          </a:p>
        </p:txBody>
      </p:sp>
      <p:pic>
        <p:nvPicPr>
          <p:cNvPr id="8" name="Picture 2" descr="\\oactcfpp002\homedir$\cyanderson\my Documents\My Pictures\Microsoft Clip Organizer\00441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" y="201472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16936" y="868680"/>
            <a:ext cx="5909564" cy="4941655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r>
              <a:rPr lang="en-US" sz="2400" dirty="0"/>
              <a:t>U.S. Bank will issue Corporate Purchasing Cards to cardholders based on the signed written approval of the State Court Administrator or designee  </a:t>
            </a:r>
          </a:p>
          <a:p>
            <a:r>
              <a:rPr lang="en-US" sz="2400" dirty="0"/>
              <a:t>Cards issued with the employee’s name and with Maryland Judiciary embossed on the plastic</a:t>
            </a:r>
          </a:p>
          <a:p>
            <a:r>
              <a:rPr lang="en-US" sz="2400" dirty="0"/>
              <a:t>The Judiciary’s PCPA will issue cards to Cardholders</a:t>
            </a:r>
          </a:p>
          <a:p>
            <a:r>
              <a:rPr lang="en-US" sz="2400" dirty="0"/>
              <a:t>Cardholders must initially self-register your cards on U.S. Bank’s Access Online website</a:t>
            </a:r>
          </a:p>
          <a:p>
            <a:pPr marL="457200" lvl="1" indent="0" algn="ctr">
              <a:buNone/>
            </a:pPr>
            <a:r>
              <a:rPr lang="en-US" sz="2200" u="sng" dirty="0">
                <a:hlinkClick r:id="rId4"/>
              </a:rPr>
              <a:t>https://access.usbank.com</a:t>
            </a:r>
            <a:endParaRPr lang="en-US" sz="2200" dirty="0"/>
          </a:p>
          <a:p>
            <a:pPr lvl="0"/>
            <a:endParaRPr lang="en-US" sz="2400" dirty="0"/>
          </a:p>
          <a:p>
            <a:endParaRPr lang="en-US" altLang="en-US" dirty="0"/>
          </a:p>
          <a:p>
            <a:pPr lvl="5">
              <a:buClr>
                <a:srgbClr val="FF6600"/>
              </a:buClr>
              <a:buFont typeface="Arial" pitchFamily="34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5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351"/>
          <a:stretch/>
        </p:blipFill>
        <p:spPr bwMode="auto">
          <a:xfrm>
            <a:off x="3312540" y="1803590"/>
            <a:ext cx="4880483" cy="36279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Purchasing Card Account Set Up in U.S. Bank</a:t>
            </a:r>
          </a:p>
        </p:txBody>
      </p:sp>
      <p:pic>
        <p:nvPicPr>
          <p:cNvPr id="8" name="Picture 2" descr="\\oactcfpp002\homedir$\cyanderson\my Documents\My Pictures\Microsoft Clip Organizer\004413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36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915281" y="4509833"/>
            <a:ext cx="1398241" cy="28084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50389">
            <a:off x="3848350" y="4177784"/>
            <a:ext cx="1075569" cy="219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Purchasing Card Account Set Up in U.S. Bank</a:t>
            </a:r>
          </a:p>
        </p:txBody>
      </p:sp>
      <p:pic>
        <p:nvPicPr>
          <p:cNvPr id="8" name="Picture 2" descr="\\oactcfpp002\homedir$\cyanderson\my Documents\My Pictures\Microsoft Clip Organizer\00441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363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94" y="1818512"/>
            <a:ext cx="5860161" cy="41159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4050792" y="4759070"/>
            <a:ext cx="1335024" cy="32499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50389">
            <a:off x="3047851" y="4511980"/>
            <a:ext cx="1075569" cy="21932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35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etaformers 1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Metaformers 1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702DFC757494DAD9FF9C610777740" ma:contentTypeVersion="5" ma:contentTypeDescription="Create a new document." ma:contentTypeScope="" ma:versionID="9c3d4df2621d0afd29a171ce3568626c">
  <xsd:schema xmlns:xsd="http://www.w3.org/2001/XMLSchema" xmlns:xs="http://www.w3.org/2001/XMLSchema" xmlns:p="http://schemas.microsoft.com/office/2006/metadata/properties" xmlns:ns2="90cdaa8a-6e28-4aab-9bdf-57718a27b071" xmlns:ns3="2f007108-d229-4457-8597-34ce0a3a6493" targetNamespace="http://schemas.microsoft.com/office/2006/metadata/properties" ma:root="true" ma:fieldsID="59d1a7d7422e2d9b00086875c280a96f" ns2:_="" ns3:_="">
    <xsd:import namespace="90cdaa8a-6e28-4aab-9bdf-57718a27b071"/>
    <xsd:import namespace="2f007108-d229-4457-8597-34ce0a3a64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daa8a-6e28-4aab-9bdf-57718a27b0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07108-d229-4457-8597-34ce0a3a64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B2B80B-F909-4C7E-A2C2-0AD56B53CBC2}">
  <ds:schemaRefs>
    <ds:schemaRef ds:uri="http://schemas.microsoft.com/office/2006/documentManagement/types"/>
    <ds:schemaRef ds:uri="http://schemas.openxmlformats.org/package/2006/metadata/core-properties"/>
    <ds:schemaRef ds:uri="90cdaa8a-6e28-4aab-9bdf-57718a27b07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f007108-d229-4457-8597-34ce0a3a649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9B1F4D9-7349-4D74-B206-DE11DD0CC0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A14801-3232-41E2-A237-C3F36C3DB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daa8a-6e28-4aab-9bdf-57718a27b071"/>
    <ds:schemaRef ds:uri="2f007108-d229-4457-8597-34ce0a3a6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C:\Apps\Office2000\Templates\PeopleSoft Templates\2002 simple Template v02.pot</Template>
  <TotalTime>19127</TotalTime>
  <Words>1102</Words>
  <Application>Microsoft Office PowerPoint</Application>
  <PresentationFormat>On-screen Show (4:3)</PresentationFormat>
  <Paragraphs>153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Malgun Gothic</vt:lpstr>
      <vt:lpstr>ＭＳ Ｐゴシック</vt:lpstr>
      <vt:lpstr>Arial</vt:lpstr>
      <vt:lpstr>Calibri</vt:lpstr>
      <vt:lpstr>Times New Roman</vt:lpstr>
      <vt:lpstr>Verdana</vt:lpstr>
      <vt:lpstr>Wingdings</vt:lpstr>
      <vt:lpstr>Wingdings 2</vt:lpstr>
      <vt:lpstr>Custom Design</vt:lpstr>
      <vt:lpstr>1_Custom Design</vt:lpstr>
      <vt:lpstr>PowerPoint Presentation</vt:lpstr>
      <vt:lpstr>Introductions </vt:lpstr>
      <vt:lpstr>Introductions – Welcome!</vt:lpstr>
      <vt:lpstr>Session Topics</vt:lpstr>
      <vt:lpstr>Course Objectives</vt:lpstr>
      <vt:lpstr>Difference Between U.S. Bank vs. GEARS</vt:lpstr>
      <vt:lpstr>Purchasing Card Account Set Up in U.S. Bank</vt:lpstr>
      <vt:lpstr>Purchasing Card Account Set Up in U.S. Bank</vt:lpstr>
      <vt:lpstr>Purchasing Card Account Set Up in U.S. Bank</vt:lpstr>
      <vt:lpstr>Purchasing Card Account Set Up in U.S. Bank</vt:lpstr>
      <vt:lpstr>Purchasing Card Account Set Up in U.S. Bank</vt:lpstr>
      <vt:lpstr>Purchasing Card Account Set Up in U.S. Bank</vt:lpstr>
      <vt:lpstr>Purchasing Card Account Set Up in U.S. Bank</vt:lpstr>
      <vt:lpstr>Maintaining Record Keeping of Purchases</vt:lpstr>
      <vt:lpstr>Correcting Charge Codes in U.S. Bank</vt:lpstr>
      <vt:lpstr>Correcting Charge Codes in U.S. Bank</vt:lpstr>
      <vt:lpstr>Correcting Charge Codes in U.S. Bank</vt:lpstr>
      <vt:lpstr>Correcting Charge Codes in U.S. Bank</vt:lpstr>
      <vt:lpstr>Viewing All Transactions in U.S. Bank</vt:lpstr>
      <vt:lpstr>How to Dispute Incorrect Charges or Amounts?</vt:lpstr>
      <vt:lpstr>What to Do In Case Your Card Has Fraudulent Charges, Been Lost or Stolen?</vt:lpstr>
      <vt:lpstr>Who to Contact for Corporate Purchasing Card Policies, Procedures, and Card Maintenance?</vt:lpstr>
      <vt:lpstr>NEED A BREAK??</vt:lpstr>
      <vt:lpstr>performing P-Card transactions in GEARS </vt:lpstr>
      <vt:lpstr>P-Card Monthly Statement Process Flow</vt:lpstr>
      <vt:lpstr>Cardholders Review of Monthly Statement in GEARS – Review Transactions</vt:lpstr>
      <vt:lpstr>Cardholders Review of Monthly Statement in GEARS – Review Transactions</vt:lpstr>
      <vt:lpstr>Cardholders Review of Monthly Statement in GEARS – Reconcile or Correct Distributions</vt:lpstr>
      <vt:lpstr>Cardholders Review of Monthly Statement in GEARS – Update the Description Field</vt:lpstr>
      <vt:lpstr>Cardholders Review of Monthly Statement in GEARS – Reconcile or Correct Distributions</vt:lpstr>
      <vt:lpstr>Cardholders Review of Monthly Statement in GEARS – Update the Description Field</vt:lpstr>
      <vt:lpstr>Cardholders Review of Monthly Statement in GEARS – Your Turn</vt:lpstr>
      <vt:lpstr>Just Ask…</vt:lpstr>
      <vt:lpstr>Thank You!!!</vt:lpstr>
    </vt:vector>
  </TitlesOfParts>
  <Company>PeopleSoft,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2002 PeopleSoft Corporate Template 2.0</dc:title>
  <dc:creator>PS Creative Services/New Media</dc:creator>
  <cp:lastModifiedBy>Tammy Sitar</cp:lastModifiedBy>
  <cp:revision>986</cp:revision>
  <cp:lastPrinted>2018-11-14T15:41:13Z</cp:lastPrinted>
  <dcterms:created xsi:type="dcterms:W3CDTF">2010-05-18T21:52:20Z</dcterms:created>
  <dcterms:modified xsi:type="dcterms:W3CDTF">2018-11-26T19:49:36Z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0x0101003B8702DFC757494DAD9FF9C610777740</vt:lpwstr>
  </property>
  <property fmtid="{D5CDD505-2E9C-101B-9397-08002B2CF9AE}" pid="3" name="Order">
    <vt:r8>100</vt:r8>
  </property>
</Properties>
</file>