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27"/>
  </p:notesMasterIdLst>
  <p:handoutMasterIdLst>
    <p:handoutMasterId r:id="rId28"/>
  </p:handoutMasterIdLst>
  <p:sldIdLst>
    <p:sldId id="256" r:id="rId2"/>
    <p:sldId id="269" r:id="rId3"/>
    <p:sldId id="261" r:id="rId4"/>
    <p:sldId id="270" r:id="rId5"/>
    <p:sldId id="291" r:id="rId6"/>
    <p:sldId id="260" r:id="rId7"/>
    <p:sldId id="262" r:id="rId8"/>
    <p:sldId id="259" r:id="rId9"/>
    <p:sldId id="263" r:id="rId10"/>
    <p:sldId id="265" r:id="rId11"/>
    <p:sldId id="274" r:id="rId12"/>
    <p:sldId id="281" r:id="rId13"/>
    <p:sldId id="288" r:id="rId14"/>
    <p:sldId id="276" r:id="rId15"/>
    <p:sldId id="277" r:id="rId16"/>
    <p:sldId id="283" r:id="rId17"/>
    <p:sldId id="272" r:id="rId18"/>
    <p:sldId id="284" r:id="rId19"/>
    <p:sldId id="285" r:id="rId20"/>
    <p:sldId id="286" r:id="rId21"/>
    <p:sldId id="287" r:id="rId22"/>
    <p:sldId id="275" r:id="rId23"/>
    <p:sldId id="279" r:id="rId24"/>
    <p:sldId id="268" r:id="rId25"/>
    <p:sldId id="266" r:id="rId26"/>
  </p:sldIdLst>
  <p:sldSz cx="12192000" cy="6858000"/>
  <p:notesSz cx="6858000"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Celentano" initials="PC" lastIdx="1" clrIdx="0">
    <p:extLst>
      <p:ext uri="{19B8F6BF-5375-455C-9EA6-DF929625EA0E}">
        <p15:presenceInfo xmlns:p15="http://schemas.microsoft.com/office/powerpoint/2012/main" userId="S-1-5-21-1342488817-1506219615-1311554131-9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4EA"/>
    <a:srgbClr val="66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95044" autoAdjust="0"/>
  </p:normalViewPr>
  <p:slideViewPr>
    <p:cSldViewPr snapToGrid="0">
      <p:cViewPr varScale="1">
        <p:scale>
          <a:sx n="109" d="100"/>
          <a:sy n="109" d="100"/>
        </p:scale>
        <p:origin x="444"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5" d="100"/>
          <a:sy n="55" d="100"/>
        </p:scale>
        <p:origin x="-2892" y="-84"/>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23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67231"/>
          </a:xfrm>
          <a:prstGeom prst="rect">
            <a:avLst/>
          </a:prstGeom>
        </p:spPr>
        <p:txBody>
          <a:bodyPr vert="horz" lIns="91440" tIns="45720" rIns="91440" bIns="45720" rtlCol="0"/>
          <a:lstStyle>
            <a:lvl1pPr algn="r">
              <a:defRPr sz="1200"/>
            </a:lvl1pPr>
          </a:lstStyle>
          <a:p>
            <a:fld id="{AE736AE6-6BC9-400F-9864-46BC0E6D3E09}" type="datetimeFigureOut">
              <a:rPr lang="en-US" smtClean="0"/>
              <a:t>11/01/2018</a:t>
            </a:fld>
            <a:endParaRPr lang="en-US" dirty="0"/>
          </a:p>
        </p:txBody>
      </p:sp>
      <p:sp>
        <p:nvSpPr>
          <p:cNvPr id="4" name="Footer Placeholder 3"/>
          <p:cNvSpPr>
            <a:spLocks noGrp="1"/>
          </p:cNvSpPr>
          <p:nvPr>
            <p:ph type="ftr" sz="quarter" idx="2"/>
          </p:nvPr>
        </p:nvSpPr>
        <p:spPr>
          <a:xfrm>
            <a:off x="0" y="8845046"/>
            <a:ext cx="2971800" cy="46723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5046"/>
            <a:ext cx="2971800" cy="467230"/>
          </a:xfrm>
          <a:prstGeom prst="rect">
            <a:avLst/>
          </a:prstGeom>
        </p:spPr>
        <p:txBody>
          <a:bodyPr vert="horz" lIns="91440" tIns="45720" rIns="91440" bIns="45720" rtlCol="0" anchor="b"/>
          <a:lstStyle>
            <a:lvl1pPr algn="r">
              <a:defRPr sz="1200"/>
            </a:lvl1pPr>
          </a:lstStyle>
          <a:p>
            <a:fld id="{35FCCAEC-9A4E-4F00-B048-1B8A58A25D07}" type="slidenum">
              <a:rPr lang="en-US" smtClean="0"/>
              <a:t>‹#›</a:t>
            </a:fld>
            <a:endParaRPr lang="en-US" dirty="0"/>
          </a:p>
        </p:txBody>
      </p:sp>
    </p:spTree>
    <p:extLst>
      <p:ext uri="{BB962C8B-B14F-4D97-AF65-F5344CB8AC3E}">
        <p14:creationId xmlns:p14="http://schemas.microsoft.com/office/powerpoint/2010/main" val="2184205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23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67231"/>
          </a:xfrm>
          <a:prstGeom prst="rect">
            <a:avLst/>
          </a:prstGeom>
        </p:spPr>
        <p:txBody>
          <a:bodyPr vert="horz" lIns="91440" tIns="45720" rIns="91440" bIns="45720" rtlCol="0"/>
          <a:lstStyle>
            <a:lvl1pPr algn="r">
              <a:defRPr sz="1200"/>
            </a:lvl1pPr>
          </a:lstStyle>
          <a:p>
            <a:fld id="{1B0B1D59-53B9-4F4F-ADEB-A7A27CD87AA9}" type="datetimeFigureOut">
              <a:rPr lang="en-US" smtClean="0"/>
              <a:t>11/01/2018</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1532"/>
            <a:ext cx="5486400" cy="366670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2971800" cy="46723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5046"/>
            <a:ext cx="2971800" cy="467230"/>
          </a:xfrm>
          <a:prstGeom prst="rect">
            <a:avLst/>
          </a:prstGeom>
        </p:spPr>
        <p:txBody>
          <a:bodyPr vert="horz" lIns="91440" tIns="45720" rIns="91440" bIns="45720" rtlCol="0" anchor="b"/>
          <a:lstStyle>
            <a:lvl1pPr algn="r">
              <a:defRPr sz="1200"/>
            </a:lvl1pPr>
          </a:lstStyle>
          <a:p>
            <a:fld id="{F33CB127-48F3-4DD6-8866-C2DCD5361417}" type="slidenum">
              <a:rPr lang="en-US" smtClean="0"/>
              <a:t>‹#›</a:t>
            </a:fld>
            <a:endParaRPr lang="en-US" dirty="0"/>
          </a:p>
        </p:txBody>
      </p:sp>
    </p:spTree>
    <p:extLst>
      <p:ext uri="{BB962C8B-B14F-4D97-AF65-F5344CB8AC3E}">
        <p14:creationId xmlns:p14="http://schemas.microsoft.com/office/powerpoint/2010/main" val="15985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1</a:t>
            </a:fld>
            <a:endParaRPr lang="en-US" dirty="0"/>
          </a:p>
        </p:txBody>
      </p:sp>
    </p:spTree>
    <p:extLst>
      <p:ext uri="{BB962C8B-B14F-4D97-AF65-F5344CB8AC3E}">
        <p14:creationId xmlns:p14="http://schemas.microsoft.com/office/powerpoint/2010/main" val="3160736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17</a:t>
            </a:fld>
            <a:endParaRPr lang="en-US" dirty="0"/>
          </a:p>
        </p:txBody>
      </p:sp>
    </p:spTree>
    <p:extLst>
      <p:ext uri="{BB962C8B-B14F-4D97-AF65-F5344CB8AC3E}">
        <p14:creationId xmlns:p14="http://schemas.microsoft.com/office/powerpoint/2010/main" val="154152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18</a:t>
            </a:fld>
            <a:endParaRPr lang="en-US" dirty="0"/>
          </a:p>
        </p:txBody>
      </p:sp>
    </p:spTree>
    <p:extLst>
      <p:ext uri="{BB962C8B-B14F-4D97-AF65-F5344CB8AC3E}">
        <p14:creationId xmlns:p14="http://schemas.microsoft.com/office/powerpoint/2010/main" val="801994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19</a:t>
            </a:fld>
            <a:endParaRPr lang="en-US" dirty="0"/>
          </a:p>
        </p:txBody>
      </p:sp>
    </p:spTree>
    <p:extLst>
      <p:ext uri="{BB962C8B-B14F-4D97-AF65-F5344CB8AC3E}">
        <p14:creationId xmlns:p14="http://schemas.microsoft.com/office/powerpoint/2010/main" val="1060678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20</a:t>
            </a:fld>
            <a:endParaRPr lang="en-US" dirty="0"/>
          </a:p>
        </p:txBody>
      </p:sp>
    </p:spTree>
    <p:extLst>
      <p:ext uri="{BB962C8B-B14F-4D97-AF65-F5344CB8AC3E}">
        <p14:creationId xmlns:p14="http://schemas.microsoft.com/office/powerpoint/2010/main" val="162962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21</a:t>
            </a:fld>
            <a:endParaRPr lang="en-US" dirty="0"/>
          </a:p>
        </p:txBody>
      </p:sp>
    </p:spTree>
    <p:extLst>
      <p:ext uri="{BB962C8B-B14F-4D97-AF65-F5344CB8AC3E}">
        <p14:creationId xmlns:p14="http://schemas.microsoft.com/office/powerpoint/2010/main" val="185590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23</a:t>
            </a:fld>
            <a:endParaRPr lang="en-US" dirty="0"/>
          </a:p>
        </p:txBody>
      </p:sp>
    </p:spTree>
    <p:extLst>
      <p:ext uri="{BB962C8B-B14F-4D97-AF65-F5344CB8AC3E}">
        <p14:creationId xmlns:p14="http://schemas.microsoft.com/office/powerpoint/2010/main" val="193834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24</a:t>
            </a:fld>
            <a:endParaRPr lang="en-US" dirty="0"/>
          </a:p>
        </p:txBody>
      </p:sp>
    </p:spTree>
    <p:extLst>
      <p:ext uri="{BB962C8B-B14F-4D97-AF65-F5344CB8AC3E}">
        <p14:creationId xmlns:p14="http://schemas.microsoft.com/office/powerpoint/2010/main" val="221136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3</a:t>
            </a:fld>
            <a:endParaRPr lang="en-US" dirty="0"/>
          </a:p>
        </p:txBody>
      </p:sp>
    </p:spTree>
    <p:extLst>
      <p:ext uri="{BB962C8B-B14F-4D97-AF65-F5344CB8AC3E}">
        <p14:creationId xmlns:p14="http://schemas.microsoft.com/office/powerpoint/2010/main" val="162215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5</a:t>
            </a:fld>
            <a:endParaRPr lang="en-US" dirty="0"/>
          </a:p>
        </p:txBody>
      </p:sp>
    </p:spTree>
    <p:extLst>
      <p:ext uri="{BB962C8B-B14F-4D97-AF65-F5344CB8AC3E}">
        <p14:creationId xmlns:p14="http://schemas.microsoft.com/office/powerpoint/2010/main" val="323519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6</a:t>
            </a:fld>
            <a:endParaRPr lang="en-US" dirty="0"/>
          </a:p>
        </p:txBody>
      </p:sp>
    </p:spTree>
    <p:extLst>
      <p:ext uri="{BB962C8B-B14F-4D97-AF65-F5344CB8AC3E}">
        <p14:creationId xmlns:p14="http://schemas.microsoft.com/office/powerpoint/2010/main" val="243672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7</a:t>
            </a:fld>
            <a:endParaRPr lang="en-US" dirty="0"/>
          </a:p>
        </p:txBody>
      </p:sp>
    </p:spTree>
    <p:extLst>
      <p:ext uri="{BB962C8B-B14F-4D97-AF65-F5344CB8AC3E}">
        <p14:creationId xmlns:p14="http://schemas.microsoft.com/office/powerpoint/2010/main" val="248402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8</a:t>
            </a:fld>
            <a:endParaRPr lang="en-US" dirty="0"/>
          </a:p>
        </p:txBody>
      </p:sp>
    </p:spTree>
    <p:extLst>
      <p:ext uri="{BB962C8B-B14F-4D97-AF65-F5344CB8AC3E}">
        <p14:creationId xmlns:p14="http://schemas.microsoft.com/office/powerpoint/2010/main" val="340920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9</a:t>
            </a:fld>
            <a:endParaRPr lang="en-US" dirty="0"/>
          </a:p>
        </p:txBody>
      </p:sp>
    </p:spTree>
    <p:extLst>
      <p:ext uri="{BB962C8B-B14F-4D97-AF65-F5344CB8AC3E}">
        <p14:creationId xmlns:p14="http://schemas.microsoft.com/office/powerpoint/2010/main" val="1812454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10</a:t>
            </a:fld>
            <a:endParaRPr lang="en-US" dirty="0"/>
          </a:p>
        </p:txBody>
      </p:sp>
    </p:spTree>
    <p:extLst>
      <p:ext uri="{BB962C8B-B14F-4D97-AF65-F5344CB8AC3E}">
        <p14:creationId xmlns:p14="http://schemas.microsoft.com/office/powerpoint/2010/main" val="2117133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CB127-48F3-4DD6-8866-C2DCD5361417}" type="slidenum">
              <a:rPr lang="en-US" smtClean="0"/>
              <a:t>16</a:t>
            </a:fld>
            <a:endParaRPr lang="en-US" dirty="0"/>
          </a:p>
        </p:txBody>
      </p:sp>
    </p:spTree>
    <p:extLst>
      <p:ext uri="{BB962C8B-B14F-4D97-AF65-F5344CB8AC3E}">
        <p14:creationId xmlns:p14="http://schemas.microsoft.com/office/powerpoint/2010/main" val="127804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05341" y="6041362"/>
            <a:ext cx="911939" cy="365125"/>
          </a:xfrm>
        </p:spPr>
        <p:txBody>
          <a:bodyPr/>
          <a:lstStyle>
            <a:lvl1pPr>
              <a:defRPr/>
            </a:lvl1pPr>
          </a:lstStyle>
          <a:p>
            <a:fld id="{1B98D9BD-E394-40D1-949D-FA85611D55A3}" type="datetime1">
              <a:rPr lang="en-US" smtClean="0"/>
              <a:t>11/01/2018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30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62F2E1-D526-408A-A99A-F773AB706485}" type="datetime1">
              <a:rPr lang="en-US" smtClean="0"/>
              <a:t>11/01/2018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515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C41FE-F505-49AA-BDC6-2237054015BB}" type="datetime1">
              <a:rPr lang="en-US" smtClean="0"/>
              <a:t>11/01/2018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2974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8F63A-5AA2-4110-AFA1-2F6D87157516}" type="datetime1">
              <a:rPr lang="en-US" smtClean="0"/>
              <a:t>11/01/2018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71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DD8AFB-C1B4-47DF-82D0-69DC69974790}" type="datetime1">
              <a:rPr lang="en-US" smtClean="0"/>
              <a:t>11/01/2018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399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0709-3932-4A29-A39C-22739E5EDE6B}" type="datetime1">
              <a:rPr lang="en-US" smtClean="0"/>
              <a:t>11/01/2018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3457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D0EC5-54B8-4E37-BBE5-BE6FBC91F7EC}" type="datetime1">
              <a:rPr lang="en-US" smtClean="0"/>
              <a:t>11/01/2018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012806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B11F57-C939-4169-8007-4A368C57A0F1}" type="datetime1">
              <a:rPr lang="en-US" smtClean="0"/>
              <a:t>11/01/2018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541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2B8B9-204C-4791-9C26-066241E16B32}" type="datetime1">
              <a:rPr lang="en-US" smtClean="0"/>
              <a:t>11/01/2018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596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43F2E0-C523-48EE-A76F-F8AEAFC3F001}" type="datetime1">
              <a:rPr lang="en-US" smtClean="0"/>
              <a:t>11/01/2018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43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F01D1D-76C0-41EF-BAC6-E1D37A7FB93B}" type="datetime1">
              <a:rPr lang="en-US" smtClean="0"/>
              <a:t>11/01/2018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924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35F211-5BE7-45F2-B492-DE606FB54988}" type="datetime1">
              <a:rPr lang="en-US" smtClean="0"/>
              <a:t>11/01/2018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886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B68B21-6160-48A4-9BE4-A5607B872968}" type="datetime1">
              <a:rPr lang="en-US" smtClean="0"/>
              <a:t>11/01/2018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564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1E8742-24F2-4BB0-811C-2B6F0AE8D6AC}" type="datetime1">
              <a:rPr lang="en-US" smtClean="0"/>
              <a:t>11/01/2018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805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F62CB9-818F-49F7-BDD4-B3603D45923C}" type="datetime1">
              <a:rPr lang="en-US" smtClean="0"/>
              <a:t>11/01/2018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330350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94381-CC08-41DA-8808-D260591D7465}" type="datetime1">
              <a:rPr lang="en-US" smtClean="0"/>
              <a:t>11/01/2018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546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56D610-8311-4AC3-A4D6-33D8C1BA1BE4}" type="datetime1">
              <a:rPr lang="en-US" smtClean="0"/>
              <a:t>11/01/2018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08054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gears.mdcourts.gov/psp/fsprd/?cmd=login&amp;languageCd=ENG&amp;"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mdcourts.gov/gears/index.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hyperlink" Target="http://mdcourts.gov/administration/travel.htm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mdcourts.gov/administration/travel.html"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courts.state.md.us/administration/travel.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aoprals.state.gov/web920/per_diem.asp" TargetMode="External"/><Relationship Id="rId4" Type="http://schemas.openxmlformats.org/officeDocument/2006/relationships/hyperlink" Target="http://www.gsa.gov/portal/content/10487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mdcourts.gov/administration/travel.html"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213" y="580445"/>
            <a:ext cx="7675790" cy="2289975"/>
          </a:xfrm>
        </p:spPr>
        <p:txBody>
          <a:bodyPr/>
          <a:lstStyle/>
          <a:p>
            <a:pPr algn="ctr"/>
            <a:r>
              <a:rPr lang="en-US" dirty="0"/>
              <a:t>Travel Policy Review</a:t>
            </a:r>
          </a:p>
        </p:txBody>
      </p:sp>
      <p:sp>
        <p:nvSpPr>
          <p:cNvPr id="3" name="Subtitle 2"/>
          <p:cNvSpPr>
            <a:spLocks noGrp="1"/>
          </p:cNvSpPr>
          <p:nvPr>
            <p:ph type="subTitle" idx="1"/>
          </p:nvPr>
        </p:nvSpPr>
        <p:spPr>
          <a:xfrm>
            <a:off x="1507067" y="3474720"/>
            <a:ext cx="7766936" cy="1757238"/>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7833" y="4154427"/>
            <a:ext cx="906170" cy="9052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984" y="4145740"/>
            <a:ext cx="906170" cy="90525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2786" y="4127452"/>
            <a:ext cx="904342" cy="90617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8761" y="4127452"/>
            <a:ext cx="923544" cy="92354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4484" y="4136139"/>
            <a:ext cx="904342" cy="906170"/>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Date Placeholder 4"/>
          <p:cNvSpPr>
            <a:spLocks noGrp="1"/>
          </p:cNvSpPr>
          <p:nvPr>
            <p:ph type="dt" sz="half" idx="10"/>
          </p:nvPr>
        </p:nvSpPr>
        <p:spPr/>
        <p:txBody>
          <a:bodyPr/>
          <a:lstStyle/>
          <a:p>
            <a:fld id="{90D92181-F309-4448-BC13-EC30E8BA71CF}" type="datetime1">
              <a:rPr lang="en-US" smtClean="0"/>
              <a:t>11/01/2018</a:t>
            </a:fld>
            <a:endParaRPr lang="en-US" dirty="0"/>
          </a:p>
        </p:txBody>
      </p:sp>
    </p:spTree>
    <p:extLst>
      <p:ext uri="{BB962C8B-B14F-4D97-AF65-F5344CB8AC3E}">
        <p14:creationId xmlns:p14="http://schemas.microsoft.com/office/powerpoint/2010/main" val="3039292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2971" y="784366"/>
            <a:ext cx="5681978" cy="5293757"/>
          </a:xfrm>
          <a:prstGeom prst="rect">
            <a:avLst/>
          </a:prstGeom>
          <a:noFill/>
        </p:spPr>
        <p:txBody>
          <a:bodyPr wrap="square" rtlCol="0">
            <a:spAutoFit/>
          </a:bodyPr>
          <a:lstStyle/>
          <a:p>
            <a:r>
              <a:rPr lang="en-US" sz="2800" b="1" dirty="0"/>
              <a:t>Tips:</a:t>
            </a:r>
          </a:p>
          <a:p>
            <a:endParaRPr lang="en-US" sz="2400" dirty="0"/>
          </a:p>
          <a:p>
            <a:pPr marL="285750" indent="-285750">
              <a:buFont typeface="Arial" panose="020B0604020202020204" pitchFamily="34" charset="0"/>
              <a:buChar char="•"/>
            </a:pPr>
            <a:r>
              <a:rPr lang="en-US" sz="2000" dirty="0"/>
              <a:t>Tips for hotel housekeeping services are </a:t>
            </a:r>
            <a:r>
              <a:rPr lang="en-US" sz="2000" u="sng" dirty="0"/>
              <a:t>not</a:t>
            </a:r>
            <a:r>
              <a:rPr lang="en-US" sz="2000" dirty="0"/>
              <a:t> reimbursable.</a:t>
            </a:r>
          </a:p>
          <a:p>
            <a:endParaRPr lang="en-US" sz="2000" dirty="0"/>
          </a:p>
          <a:p>
            <a:pPr marL="285750" indent="-285750">
              <a:buFont typeface="Arial" panose="020B0604020202020204" pitchFamily="34" charset="0"/>
              <a:buChar char="•"/>
            </a:pPr>
            <a:r>
              <a:rPr lang="en-US" sz="2000" dirty="0"/>
              <a:t>Tips of up to 15% for ground transportation are reimbursable and must be included on receipt.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Tips for porters and luggage assistance are reimbursable at $1.00 per bag, if you chose to tip.</a:t>
            </a:r>
          </a:p>
          <a:p>
            <a:endParaRPr lang="en-US" sz="2000" dirty="0"/>
          </a:p>
          <a:p>
            <a:endParaRPr lang="en-US"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530" y="4681061"/>
            <a:ext cx="2323370" cy="1542863"/>
          </a:xfrm>
          <a:prstGeom prst="rect">
            <a:avLst/>
          </a:prstGeom>
        </p:spPr>
      </p:pic>
      <p:sp>
        <p:nvSpPr>
          <p:cNvPr id="3" name="Date Placeholder 2"/>
          <p:cNvSpPr>
            <a:spLocks noGrp="1"/>
          </p:cNvSpPr>
          <p:nvPr>
            <p:ph type="dt" sz="half" idx="10"/>
          </p:nvPr>
        </p:nvSpPr>
        <p:spPr/>
        <p:txBody>
          <a:bodyPr/>
          <a:lstStyle/>
          <a:p>
            <a:fld id="{022DAD6A-31E5-4288-ABE8-284B6A1FCE7F}" type="datetime1">
              <a:rPr lang="en-US" smtClean="0"/>
              <a:t>11/01/2018</a:t>
            </a:fld>
            <a:endParaRPr lang="en-US" dirty="0"/>
          </a:p>
        </p:txBody>
      </p:sp>
    </p:spTree>
    <p:extLst>
      <p:ext uri="{BB962C8B-B14F-4D97-AF65-F5344CB8AC3E}">
        <p14:creationId xmlns:p14="http://schemas.microsoft.com/office/powerpoint/2010/main" val="377492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434" y="151075"/>
            <a:ext cx="10176844" cy="6340197"/>
          </a:xfrm>
          <a:prstGeom prst="rect">
            <a:avLst/>
          </a:prstGeom>
          <a:noFill/>
        </p:spPr>
        <p:txBody>
          <a:bodyPr wrap="square" rtlCol="0">
            <a:spAutoFit/>
          </a:bodyPr>
          <a:lstStyle/>
          <a:p>
            <a:r>
              <a:rPr lang="en-US" sz="2000" b="1" dirty="0"/>
              <a:t>Form Checklist:</a:t>
            </a:r>
          </a:p>
          <a:p>
            <a:endParaRPr lang="en-US" sz="2000" b="1" dirty="0"/>
          </a:p>
          <a:p>
            <a:r>
              <a:rPr lang="en-US" b="1" dirty="0"/>
              <a:t>The following items should be carefully checked on each Judicial Branch Expense </a:t>
            </a:r>
          </a:p>
          <a:p>
            <a:r>
              <a:rPr lang="en-US" b="1" dirty="0"/>
              <a:t>Account form &amp; voucher:</a:t>
            </a:r>
          </a:p>
          <a:p>
            <a:endParaRPr lang="en-US" sz="1200" dirty="0"/>
          </a:p>
          <a:p>
            <a:pPr marL="285750" indent="-285750">
              <a:buFont typeface="Arial" panose="020B0604020202020204" pitchFamily="34" charset="0"/>
              <a:buChar char="•"/>
            </a:pPr>
            <a:r>
              <a:rPr lang="en-US" dirty="0"/>
              <a:t>The correct form is used and attached.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fill all columns starting at the left, as long as in date order.</a:t>
            </a:r>
          </a:p>
          <a:p>
            <a:endParaRPr lang="en-US" dirty="0"/>
          </a:p>
          <a:p>
            <a:pPr marL="285750" indent="-285750">
              <a:buFont typeface="Arial" panose="020B0604020202020204" pitchFamily="34" charset="0"/>
              <a:buChar char="•"/>
            </a:pPr>
            <a:r>
              <a:rPr lang="en-US" dirty="0"/>
              <a:t>All required information is entered.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Department and Unit fields are flexible, but should provide enough information to know where the person works and what their position is.</a:t>
            </a:r>
          </a:p>
          <a:p>
            <a:endParaRPr lang="en-US" dirty="0"/>
          </a:p>
          <a:p>
            <a:pPr marL="285750" indent="-285750">
              <a:buFont typeface="Arial" panose="020B0604020202020204" pitchFamily="34" charset="0"/>
              <a:buChar char="•"/>
            </a:pPr>
            <a:r>
              <a:rPr lang="en-US" dirty="0"/>
              <a:t>The total roundtrip commute miles are entered and correct.</a:t>
            </a:r>
          </a:p>
          <a:p>
            <a:endParaRPr lang="en-US" dirty="0"/>
          </a:p>
          <a:p>
            <a:pPr marL="285750" indent="-285750">
              <a:buFont typeface="Arial" panose="020B0604020202020204" pitchFamily="34" charset="0"/>
              <a:buChar char="•"/>
            </a:pPr>
            <a:r>
              <a:rPr lang="en-US" dirty="0"/>
              <a:t>The total miles traveled are calculated correctly.</a:t>
            </a:r>
          </a:p>
          <a:p>
            <a:endParaRPr lang="en-US" dirty="0"/>
          </a:p>
          <a:p>
            <a:pPr marL="285750" indent="-285750">
              <a:buFont typeface="Arial" panose="020B0604020202020204" pitchFamily="34" charset="0"/>
              <a:buChar char="•"/>
            </a:pPr>
            <a:r>
              <a:rPr lang="en-US" dirty="0"/>
              <a:t>The purpose of travel is completed and understandable.</a:t>
            </a:r>
          </a:p>
          <a:p>
            <a:endParaRPr lang="en-US" dirty="0"/>
          </a:p>
          <a:p>
            <a:pPr marL="285750" indent="-285750">
              <a:buFont typeface="Arial" panose="020B0604020202020204" pitchFamily="34" charset="0"/>
              <a:buChar char="•"/>
            </a:pPr>
            <a:r>
              <a:rPr lang="en-US" dirty="0"/>
              <a:t>The date of travel is filled in along with travel status start and end times.</a:t>
            </a:r>
          </a:p>
          <a:p>
            <a:endParaRPr lang="en-US" sz="1400" dirty="0"/>
          </a:p>
          <a:p>
            <a:r>
              <a:rPr lang="en-US" sz="16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6277" y="5195127"/>
            <a:ext cx="1605723" cy="1605723"/>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Date Placeholder 4"/>
          <p:cNvSpPr>
            <a:spLocks noGrp="1"/>
          </p:cNvSpPr>
          <p:nvPr>
            <p:ph type="dt" sz="half" idx="10"/>
          </p:nvPr>
        </p:nvSpPr>
        <p:spPr>
          <a:xfrm>
            <a:off x="7181279" y="6041362"/>
            <a:ext cx="911939" cy="365125"/>
          </a:xfrm>
        </p:spPr>
        <p:txBody>
          <a:bodyPr/>
          <a:lstStyle/>
          <a:p>
            <a:fld id="{D9A7B1BB-E080-4EF2-BAEC-F6FE926BCD74}" type="datetime1">
              <a:rPr lang="en-US" smtClean="0"/>
              <a:t>11/01/2018</a:t>
            </a:fld>
            <a:endParaRPr lang="en-US" dirty="0"/>
          </a:p>
        </p:txBody>
      </p:sp>
    </p:spTree>
    <p:extLst>
      <p:ext uri="{BB962C8B-B14F-4D97-AF65-F5344CB8AC3E}">
        <p14:creationId xmlns:p14="http://schemas.microsoft.com/office/powerpoint/2010/main" val="392145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433" y="151075"/>
            <a:ext cx="10809027" cy="7048083"/>
          </a:xfrm>
          <a:prstGeom prst="rect">
            <a:avLst/>
          </a:prstGeom>
          <a:noFill/>
        </p:spPr>
        <p:txBody>
          <a:bodyPr wrap="square" rtlCol="0">
            <a:spAutoFit/>
          </a:bodyPr>
          <a:lstStyle/>
          <a:p>
            <a:r>
              <a:rPr lang="en-US" sz="2000" b="1" dirty="0"/>
              <a:t>Form Checklist continued:</a:t>
            </a:r>
          </a:p>
          <a:p>
            <a:endParaRPr lang="en-US" sz="2000" b="1" dirty="0"/>
          </a:p>
          <a:p>
            <a:r>
              <a:rPr lang="en-US" b="1" dirty="0"/>
              <a:t>The following items should be carefully checked on each Judicial Branch Expense </a:t>
            </a:r>
          </a:p>
          <a:p>
            <a:r>
              <a:rPr lang="en-US" b="1" dirty="0"/>
              <a:t>Account form &amp; voucher:</a:t>
            </a:r>
            <a:endParaRPr lang="en-US" sz="1200" dirty="0"/>
          </a:p>
          <a:p>
            <a:endParaRPr lang="en-US" dirty="0"/>
          </a:p>
          <a:p>
            <a:pPr marL="285750" indent="-285750">
              <a:buFont typeface="Arial" panose="020B0604020202020204" pitchFamily="34" charset="0"/>
              <a:buChar char="•"/>
            </a:pPr>
            <a:r>
              <a:rPr lang="en-US" dirty="0"/>
              <a:t>If meals are provided, the Standard Meal Allowance MUST be reduced for the meal allowance for those applicable meals.</a:t>
            </a:r>
          </a:p>
          <a:p>
            <a:endParaRPr lang="en-US" dirty="0"/>
          </a:p>
          <a:p>
            <a:pPr marL="285750" indent="-285750">
              <a:buFont typeface="Arial" panose="020B0604020202020204" pitchFamily="34" charset="0"/>
              <a:buChar char="•"/>
            </a:pPr>
            <a:r>
              <a:rPr lang="en-US" dirty="0"/>
              <a:t>Meal reimbursements are reduced to 75% of the Standard Meal Allowance for the first and last travel days of concurrent/overnight travel. </a:t>
            </a:r>
          </a:p>
          <a:p>
            <a:endParaRPr lang="en-US" dirty="0"/>
          </a:p>
          <a:p>
            <a:pPr marL="285750" indent="-285750">
              <a:buFont typeface="Arial" panose="020B0604020202020204" pitchFamily="34" charset="0"/>
              <a:buChar char="•"/>
            </a:pPr>
            <a:r>
              <a:rPr lang="en-US" dirty="0"/>
              <a:t>Any Out of State travel must have an approval letter attached from the State Court Administrator or Chief Judge.</a:t>
            </a:r>
          </a:p>
          <a:p>
            <a:endParaRPr lang="en-US" dirty="0"/>
          </a:p>
          <a:p>
            <a:pPr marL="285750" indent="-285750">
              <a:buFont typeface="Arial" panose="020B0604020202020204" pitchFamily="34" charset="0"/>
              <a:buChar char="•"/>
            </a:pPr>
            <a:r>
              <a:rPr lang="en-US" dirty="0"/>
              <a:t>Any travel days listed beyond 90 days of request date must receive approval from the State Court Administrator before processing in GEARS.</a:t>
            </a:r>
          </a:p>
          <a:p>
            <a:endParaRPr lang="en-US" dirty="0"/>
          </a:p>
          <a:p>
            <a:pPr marL="285750" indent="-285750">
              <a:buFont typeface="Arial" panose="020B0604020202020204" pitchFamily="34" charset="0"/>
              <a:buChar char="•"/>
            </a:pPr>
            <a:r>
              <a:rPr lang="en-US" dirty="0"/>
              <a:t>Ensure that receipts for parking, taxis, vans, shuttles or airport limousines (including tips), Rental Cars, Ferries are attached</a:t>
            </a:r>
          </a:p>
          <a:p>
            <a:endParaRPr lang="en-US" dirty="0"/>
          </a:p>
          <a:p>
            <a:pPr marL="285750" indent="-285750">
              <a:buFont typeface="Arial" panose="020B0604020202020204" pitchFamily="34" charset="0"/>
              <a:buChar char="•"/>
            </a:pPr>
            <a:r>
              <a:rPr lang="en-US" dirty="0"/>
              <a:t>Any other required information is provided, such as nature of miscellaneous expenses.   </a:t>
            </a:r>
          </a:p>
          <a:p>
            <a:endParaRPr lang="en-US" dirty="0"/>
          </a:p>
          <a:p>
            <a:pPr marL="285750" indent="-285750">
              <a:buFont typeface="Arial" panose="020B0604020202020204" pitchFamily="34" charset="0"/>
              <a:buChar char="•"/>
            </a:pPr>
            <a:r>
              <a:rPr lang="en-US" dirty="0"/>
              <a:t>Form is signed by the requestor and their supervisor.  If a judge or clerk of court, a supervisor signature is not required.</a:t>
            </a:r>
          </a:p>
          <a:p>
            <a:r>
              <a:rPr lang="en-US" sz="16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6277" y="5195127"/>
            <a:ext cx="1605723" cy="1605723"/>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Date Placeholder 4"/>
          <p:cNvSpPr>
            <a:spLocks noGrp="1"/>
          </p:cNvSpPr>
          <p:nvPr>
            <p:ph type="dt" sz="half" idx="10"/>
          </p:nvPr>
        </p:nvSpPr>
        <p:spPr/>
        <p:txBody>
          <a:bodyPr/>
          <a:lstStyle/>
          <a:p>
            <a:fld id="{595A577C-9EAD-432F-8665-D16717843BA2}" type="datetime1">
              <a:rPr lang="en-US" smtClean="0"/>
              <a:t>11/01/2018</a:t>
            </a:fld>
            <a:endParaRPr lang="en-US" dirty="0"/>
          </a:p>
        </p:txBody>
      </p:sp>
    </p:spTree>
    <p:extLst>
      <p:ext uri="{BB962C8B-B14F-4D97-AF65-F5344CB8AC3E}">
        <p14:creationId xmlns:p14="http://schemas.microsoft.com/office/powerpoint/2010/main" val="94255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434" y="151075"/>
            <a:ext cx="9376012" cy="4278094"/>
          </a:xfrm>
          <a:prstGeom prst="rect">
            <a:avLst/>
          </a:prstGeom>
          <a:noFill/>
        </p:spPr>
        <p:txBody>
          <a:bodyPr wrap="square" rtlCol="0">
            <a:spAutoFit/>
          </a:bodyPr>
          <a:lstStyle/>
          <a:p>
            <a:r>
              <a:rPr lang="en-US" sz="2000" b="1" dirty="0"/>
              <a:t>Misc Information:</a:t>
            </a:r>
          </a:p>
          <a:p>
            <a:endParaRPr lang="en-US" sz="2000" b="1" dirty="0"/>
          </a:p>
          <a:p>
            <a:pPr marL="285750" indent="-285750">
              <a:buFont typeface="Arial" panose="020B0604020202020204" pitchFamily="34" charset="0"/>
              <a:buChar char="•"/>
            </a:pPr>
            <a:r>
              <a:rPr lang="en-US" dirty="0"/>
              <a:t>When sharing a ride, you are not eligible for any mileage reimbursement, other than what you may have incurred to meet your ride.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multiple days of travel, display each day in middle of form, whether you incurred any expenses or not.  (Do not consolidate into one column.)</a:t>
            </a:r>
          </a:p>
          <a:p>
            <a:endParaRPr lang="en-US" dirty="0"/>
          </a:p>
          <a:p>
            <a:pPr marL="285750" indent="-285750">
              <a:buFont typeface="Arial" panose="020B0604020202020204" pitchFamily="34" charset="0"/>
              <a:buChar char="•"/>
            </a:pPr>
            <a:r>
              <a:rPr lang="en-US" dirty="0"/>
              <a:t>Can complete all columns to minimize the quantity of vouchers needed.  However, please ensure that all columns are in consecutive date order from left to right.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cannot claim extra miles because you are starting your trip at a further point than your normal home.</a:t>
            </a:r>
          </a:p>
          <a:p>
            <a:pPr marL="285750" indent="-285750">
              <a:buFont typeface="Arial" panose="020B0604020202020204" pitchFamily="34" charset="0"/>
              <a:buChar char="•"/>
            </a:pPr>
            <a:endParaRPr lang="en-US" dirty="0"/>
          </a:p>
          <a:p>
            <a:r>
              <a:rPr lang="en-US" sz="16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6277" y="5195127"/>
            <a:ext cx="1605723" cy="1605723"/>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Date Placeholder 4"/>
          <p:cNvSpPr>
            <a:spLocks noGrp="1"/>
          </p:cNvSpPr>
          <p:nvPr>
            <p:ph type="dt" sz="half" idx="10"/>
          </p:nvPr>
        </p:nvSpPr>
        <p:spPr/>
        <p:txBody>
          <a:bodyPr/>
          <a:lstStyle/>
          <a:p>
            <a:fld id="{01A01EDC-C8BD-4D54-BB06-0876994F97EF}" type="datetime1">
              <a:rPr lang="en-US" smtClean="0"/>
              <a:t>11/01/2018</a:t>
            </a:fld>
            <a:endParaRPr lang="en-US" dirty="0"/>
          </a:p>
        </p:txBody>
      </p:sp>
    </p:spTree>
    <p:extLst>
      <p:ext uri="{BB962C8B-B14F-4D97-AF65-F5344CB8AC3E}">
        <p14:creationId xmlns:p14="http://schemas.microsoft.com/office/powerpoint/2010/main" val="174741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2209" y="619846"/>
            <a:ext cx="8090155" cy="6370975"/>
          </a:xfrm>
          <a:prstGeom prst="rect">
            <a:avLst/>
          </a:prstGeom>
          <a:noFill/>
        </p:spPr>
        <p:txBody>
          <a:bodyPr wrap="square" rtlCol="0">
            <a:spAutoFit/>
          </a:bodyPr>
          <a:lstStyle/>
          <a:p>
            <a:r>
              <a:rPr lang="en-US" sz="3200" b="1" dirty="0"/>
              <a:t>Form Completion: Scenario 1</a:t>
            </a:r>
          </a:p>
          <a:p>
            <a:endParaRPr lang="en-US" sz="2800" dirty="0"/>
          </a:p>
          <a:p>
            <a:pPr marL="457200" indent="-457200">
              <a:buFont typeface="Arial" pitchFamily="34" charset="0"/>
              <a:buChar char="•"/>
            </a:pPr>
            <a:r>
              <a:rPr lang="en-US" sz="2000" dirty="0"/>
              <a:t>Jane Smith attended a GEARS training at the JECC on January 16.  </a:t>
            </a:r>
          </a:p>
          <a:p>
            <a:endParaRPr lang="en-US" sz="2000" dirty="0"/>
          </a:p>
          <a:p>
            <a:pPr marL="457200" indent="-457200">
              <a:buFont typeface="Arial" pitchFamily="34" charset="0"/>
              <a:buChar char="•"/>
            </a:pPr>
            <a:r>
              <a:rPr lang="en-US" sz="2000" dirty="0"/>
              <a:t>Use a fake SS# and home address.</a:t>
            </a:r>
          </a:p>
          <a:p>
            <a:pPr marL="457200" indent="-457200">
              <a:buFont typeface="Arial" pitchFamily="34" charset="0"/>
              <a:buChar char="•"/>
            </a:pPr>
            <a:endParaRPr lang="en-US" sz="2000" dirty="0"/>
          </a:p>
          <a:p>
            <a:pPr marL="457200" indent="-457200">
              <a:buFont typeface="Arial" pitchFamily="34" charset="0"/>
              <a:buChar char="•"/>
            </a:pPr>
            <a:r>
              <a:rPr lang="en-US" sz="2000" dirty="0"/>
              <a:t>Complete all “required” fields.</a:t>
            </a:r>
          </a:p>
          <a:p>
            <a:pPr marL="457200" indent="-457200">
              <a:buFont typeface="Arial" pitchFamily="34" charset="0"/>
              <a:buChar char="•"/>
            </a:pPr>
            <a:endParaRPr lang="en-US" sz="2000" dirty="0"/>
          </a:p>
          <a:p>
            <a:pPr marL="457200" indent="-457200">
              <a:buFont typeface="Arial" pitchFamily="34" charset="0"/>
              <a:buChar char="•"/>
            </a:pPr>
            <a:r>
              <a:rPr lang="en-US" sz="2000" dirty="0"/>
              <a:t>She traveled 53 miles round trip.</a:t>
            </a:r>
          </a:p>
          <a:p>
            <a:pPr marL="457200" indent="-457200">
              <a:buFont typeface="Arial" pitchFamily="34" charset="0"/>
              <a:buChar char="•"/>
            </a:pPr>
            <a:endParaRPr lang="en-US" sz="2000" dirty="0"/>
          </a:p>
          <a:p>
            <a:pPr marL="457200" indent="-457200">
              <a:buFont typeface="Arial" pitchFamily="34" charset="0"/>
              <a:buChar char="•"/>
            </a:pPr>
            <a:r>
              <a:rPr lang="en-US" sz="2000" dirty="0"/>
              <a:t>Breakfast and lunch were provided.</a:t>
            </a:r>
          </a:p>
          <a:p>
            <a:pPr marL="457200" indent="-457200">
              <a:buFont typeface="Arial" pitchFamily="34" charset="0"/>
              <a:buChar char="•"/>
            </a:pPr>
            <a:endParaRPr lang="en-US" sz="2000" dirty="0"/>
          </a:p>
          <a:p>
            <a:pPr marL="457200" indent="-457200">
              <a:buFont typeface="Arial" pitchFamily="34" charset="0"/>
              <a:buChar char="•"/>
            </a:pPr>
            <a:r>
              <a:rPr lang="en-US" sz="2000" dirty="0"/>
              <a:t>She left at 7am and returned home at 4pm. </a:t>
            </a:r>
          </a:p>
          <a:p>
            <a:pPr marL="457200" indent="-457200">
              <a:buFont typeface="Arial" pitchFamily="34" charset="0"/>
              <a:buChar char="•"/>
            </a:pPr>
            <a:endParaRPr lang="en-US" sz="2000" dirty="0"/>
          </a:p>
          <a:p>
            <a:pPr marL="457200" indent="-457200">
              <a:buFont typeface="Arial" pitchFamily="34" charset="0"/>
              <a:buChar char="•"/>
            </a:pPr>
            <a:r>
              <a:rPr lang="en-US" sz="2000" dirty="0"/>
              <a:t>Her commute is 24 miles round trip.</a:t>
            </a:r>
          </a:p>
          <a:p>
            <a:pPr marL="457200" indent="-457200">
              <a:buFont typeface="Arial" pitchFamily="34" charset="0"/>
              <a:buChar char="•"/>
            </a:pPr>
            <a:endParaRPr lang="en-US" sz="2000" dirty="0"/>
          </a:p>
          <a:p>
            <a:pPr marL="457200" indent="-457200">
              <a:buFont typeface="Arial" pitchFamily="34" charset="0"/>
              <a:buChar char="•"/>
            </a:pPr>
            <a:r>
              <a:rPr lang="en-US" sz="2000" dirty="0"/>
              <a:t>Calculate her reimbursement.</a:t>
            </a:r>
          </a:p>
          <a:p>
            <a:endParaRPr lang="en-US" sz="28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14</a:t>
            </a:fld>
            <a:endParaRPr lang="en-US" dirty="0"/>
          </a:p>
        </p:txBody>
      </p:sp>
      <p:sp>
        <p:nvSpPr>
          <p:cNvPr id="4" name="Date Placeholder 3"/>
          <p:cNvSpPr>
            <a:spLocks noGrp="1"/>
          </p:cNvSpPr>
          <p:nvPr>
            <p:ph type="dt" sz="half" idx="10"/>
          </p:nvPr>
        </p:nvSpPr>
        <p:spPr/>
        <p:txBody>
          <a:bodyPr/>
          <a:lstStyle/>
          <a:p>
            <a:fld id="{18C0511F-FFA0-42E3-91C3-AFAE58E9F51F}" type="datetime1">
              <a:rPr lang="en-US" smtClean="0"/>
              <a:t>11/01/2018</a:t>
            </a:fld>
            <a:endParaRPr lang="en-US" dirty="0"/>
          </a:p>
        </p:txBody>
      </p:sp>
    </p:spTree>
    <p:extLst>
      <p:ext uri="{BB962C8B-B14F-4D97-AF65-F5344CB8AC3E}">
        <p14:creationId xmlns:p14="http://schemas.microsoft.com/office/powerpoint/2010/main" val="4209502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149" y="210026"/>
            <a:ext cx="9144000" cy="6647974"/>
          </a:xfrm>
          <a:prstGeom prst="rect">
            <a:avLst/>
          </a:prstGeom>
        </p:spPr>
        <p:txBody>
          <a:bodyPr wrap="square">
            <a:spAutoFit/>
          </a:bodyPr>
          <a:lstStyle/>
          <a:p>
            <a:r>
              <a:rPr lang="en-US" sz="2800" b="1" dirty="0"/>
              <a:t>Form Completion: Scenario 2</a:t>
            </a:r>
          </a:p>
          <a:p>
            <a:endParaRPr lang="en-US" sz="2000" dirty="0"/>
          </a:p>
          <a:p>
            <a:pPr marL="457200" indent="-457200">
              <a:buFont typeface="Arial" pitchFamily="34" charset="0"/>
              <a:buChar char="•"/>
            </a:pPr>
            <a:r>
              <a:rPr lang="en-US" dirty="0"/>
              <a:t>Jane Smith attended a GEARS training at the JECC on January 16.</a:t>
            </a:r>
          </a:p>
          <a:p>
            <a:pPr marL="457200" indent="-457200">
              <a:buFont typeface="Arial" pitchFamily="34" charset="0"/>
              <a:buChar char="•"/>
            </a:pPr>
            <a:endParaRPr lang="en-US" dirty="0"/>
          </a:p>
          <a:p>
            <a:pPr marL="457200" indent="-457200">
              <a:buFont typeface="Arial" pitchFamily="34" charset="0"/>
              <a:buChar char="•"/>
            </a:pPr>
            <a:r>
              <a:rPr lang="en-US" dirty="0"/>
              <a:t>She was required to stay in a hotel on the 1</a:t>
            </a:r>
            <a:r>
              <a:rPr lang="en-US" baseline="30000" dirty="0"/>
              <a:t>st</a:t>
            </a:r>
            <a:r>
              <a:rPr lang="en-US" dirty="0"/>
              <a:t> two nights, for which she paid $157.00 per night.  </a:t>
            </a:r>
          </a:p>
          <a:p>
            <a:pPr marL="457200" indent="-457200">
              <a:buFont typeface="Arial" pitchFamily="34" charset="0"/>
              <a:buChar char="•"/>
            </a:pPr>
            <a:endParaRPr lang="en-US" dirty="0"/>
          </a:p>
          <a:p>
            <a:pPr marL="457200" indent="-457200">
              <a:buFont typeface="Arial" pitchFamily="34" charset="0"/>
              <a:buChar char="•"/>
            </a:pPr>
            <a:r>
              <a:rPr lang="en-US" dirty="0"/>
              <a:t>She traveled 120 miles round trip.</a:t>
            </a:r>
          </a:p>
          <a:p>
            <a:pPr marL="457200" indent="-457200">
              <a:buFont typeface="Arial" pitchFamily="34" charset="0"/>
              <a:buChar char="•"/>
            </a:pPr>
            <a:endParaRPr lang="en-US" dirty="0"/>
          </a:p>
          <a:p>
            <a:pPr marL="457200" indent="-457200">
              <a:buFont typeface="Arial" pitchFamily="34" charset="0"/>
              <a:buChar char="•"/>
            </a:pPr>
            <a:r>
              <a:rPr lang="en-US" dirty="0"/>
              <a:t>The following meals were provided:</a:t>
            </a:r>
          </a:p>
          <a:p>
            <a:pPr marL="914400" lvl="1" indent="-457200">
              <a:buFont typeface="+mj-lt"/>
              <a:buAutoNum type="arabicPeriod"/>
            </a:pPr>
            <a:r>
              <a:rPr lang="en-US" dirty="0"/>
              <a:t>Breakfast and lunch on day 2</a:t>
            </a:r>
          </a:p>
          <a:p>
            <a:pPr marL="914400" lvl="1" indent="-457200">
              <a:buFont typeface="+mj-lt"/>
              <a:buAutoNum type="arabicPeriod"/>
            </a:pPr>
            <a:r>
              <a:rPr lang="en-US" dirty="0"/>
              <a:t>Breakfast on day 3 </a:t>
            </a:r>
          </a:p>
          <a:p>
            <a:pPr marL="914400" lvl="1" indent="-457200">
              <a:buFont typeface="+mj-lt"/>
              <a:buAutoNum type="arabicPeriod"/>
            </a:pPr>
            <a:r>
              <a:rPr lang="en-US" dirty="0"/>
              <a:t>She was home for dinner on day 3 and she elected not to include this amount for reimbursement.</a:t>
            </a:r>
          </a:p>
          <a:p>
            <a:pPr marL="914400" lvl="1" indent="-457200">
              <a:buFont typeface="Arial" pitchFamily="34" charset="0"/>
              <a:buChar char="•"/>
            </a:pPr>
            <a:endParaRPr lang="en-US" dirty="0"/>
          </a:p>
          <a:p>
            <a:pPr marL="457200" indent="-457200">
              <a:buFont typeface="Arial" pitchFamily="34" charset="0"/>
              <a:buChar char="•"/>
            </a:pPr>
            <a:r>
              <a:rPr lang="en-US" dirty="0"/>
              <a:t>She left at 7am on day 1 and returned home at 4pm on day 3. </a:t>
            </a:r>
          </a:p>
          <a:p>
            <a:pPr marL="457200" indent="-457200">
              <a:buFont typeface="Arial" pitchFamily="34" charset="0"/>
              <a:buChar char="•"/>
            </a:pPr>
            <a:endParaRPr lang="en-US" dirty="0"/>
          </a:p>
          <a:p>
            <a:pPr marL="457200" indent="-457200">
              <a:buFont typeface="Arial" pitchFamily="34" charset="0"/>
              <a:buChar char="•"/>
            </a:pPr>
            <a:r>
              <a:rPr lang="en-US" dirty="0"/>
              <a:t>Her commute is 24 miles round trip.</a:t>
            </a:r>
          </a:p>
          <a:p>
            <a:pPr marL="457200" indent="-457200">
              <a:buFont typeface="Arial" pitchFamily="34" charset="0"/>
              <a:buChar char="•"/>
            </a:pPr>
            <a:endParaRPr lang="en-US" dirty="0"/>
          </a:p>
          <a:p>
            <a:pPr marL="457200" indent="-457200">
              <a:buFont typeface="Arial" pitchFamily="34" charset="0"/>
              <a:buChar char="•"/>
            </a:pPr>
            <a:r>
              <a:rPr lang="en-US" dirty="0"/>
              <a:t>She was required to pay a toll of $4.00 each way.</a:t>
            </a:r>
          </a:p>
          <a:p>
            <a:pPr marL="457200" indent="-457200">
              <a:buFont typeface="Arial" pitchFamily="34" charset="0"/>
              <a:buChar char="•"/>
            </a:pPr>
            <a:endParaRPr lang="en-US" dirty="0"/>
          </a:p>
          <a:p>
            <a:pPr marL="457200" indent="-457200">
              <a:buFont typeface="Arial" pitchFamily="34" charset="0"/>
              <a:buChar char="•"/>
            </a:pPr>
            <a:r>
              <a:rPr lang="en-US" dirty="0"/>
              <a:t>Calculate her reimbursement.  What receipt(s) does she need to include? (Hint - the form indicates the answer!)</a:t>
            </a:r>
          </a:p>
        </p:txBody>
      </p:sp>
      <p:sp>
        <p:nvSpPr>
          <p:cNvPr id="3" name="Slide Number Placeholder 2"/>
          <p:cNvSpPr>
            <a:spLocks noGrp="1"/>
          </p:cNvSpPr>
          <p:nvPr>
            <p:ph type="sldNum" sz="quarter" idx="12"/>
          </p:nvPr>
        </p:nvSpPr>
        <p:spPr/>
        <p:txBody>
          <a:bodyPr/>
          <a:lstStyle/>
          <a:p>
            <a:fld id="{D57F1E4F-1CFF-5643-939E-217C01CDF565}" type="slidenum">
              <a:rPr lang="en-US" smtClean="0"/>
              <a:pPr/>
              <a:t>15</a:t>
            </a:fld>
            <a:endParaRPr lang="en-US" dirty="0"/>
          </a:p>
        </p:txBody>
      </p:sp>
      <p:sp>
        <p:nvSpPr>
          <p:cNvPr id="4" name="Date Placeholder 3"/>
          <p:cNvSpPr>
            <a:spLocks noGrp="1"/>
          </p:cNvSpPr>
          <p:nvPr>
            <p:ph type="dt" sz="half" idx="10"/>
          </p:nvPr>
        </p:nvSpPr>
        <p:spPr>
          <a:xfrm>
            <a:off x="7194577" y="5930044"/>
            <a:ext cx="911939" cy="365125"/>
          </a:xfrm>
        </p:spPr>
        <p:txBody>
          <a:bodyPr/>
          <a:lstStyle/>
          <a:p>
            <a:fld id="{68F5335D-C58A-4768-B2B3-A8D75B3FB1E8}" type="datetime1">
              <a:rPr lang="en-US" smtClean="0"/>
              <a:t>11/01/2018</a:t>
            </a:fld>
            <a:endParaRPr lang="en-US" dirty="0"/>
          </a:p>
        </p:txBody>
      </p:sp>
    </p:spTree>
    <p:extLst>
      <p:ext uri="{BB962C8B-B14F-4D97-AF65-F5344CB8AC3E}">
        <p14:creationId xmlns:p14="http://schemas.microsoft.com/office/powerpoint/2010/main" val="312833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834" y="2854517"/>
            <a:ext cx="8531632" cy="446276"/>
          </a:xfrm>
          <a:prstGeom prst="rect">
            <a:avLst/>
          </a:prstGeom>
          <a:noFill/>
        </p:spPr>
        <p:txBody>
          <a:bodyPr wrap="square" rtlCol="0">
            <a:spAutoFit/>
          </a:bodyPr>
          <a:lstStyle/>
          <a:p>
            <a:endParaRPr lang="en-US" sz="1100" dirty="0"/>
          </a:p>
          <a:p>
            <a:endParaRPr lang="en-US" sz="1200" dirty="0"/>
          </a:p>
        </p:txBody>
      </p:sp>
      <p:sp>
        <p:nvSpPr>
          <p:cNvPr id="3" name="TextBox 2"/>
          <p:cNvSpPr txBox="1"/>
          <p:nvPr/>
        </p:nvSpPr>
        <p:spPr>
          <a:xfrm>
            <a:off x="516834" y="222637"/>
            <a:ext cx="9418736" cy="5570756"/>
          </a:xfrm>
          <a:prstGeom prst="rect">
            <a:avLst/>
          </a:prstGeom>
          <a:noFill/>
        </p:spPr>
        <p:txBody>
          <a:bodyPr wrap="square" rtlCol="0">
            <a:spAutoFit/>
          </a:bodyPr>
          <a:lstStyle/>
          <a:p>
            <a:r>
              <a:rPr lang="en-US" sz="2400" b="1" dirty="0"/>
              <a:t>What do I need to get access to GEARS?</a:t>
            </a:r>
          </a:p>
          <a:p>
            <a:endParaRPr lang="en-US" sz="2400" b="1" dirty="0"/>
          </a:p>
          <a:p>
            <a:pPr marL="457200" indent="-457200">
              <a:buAutoNum type="arabicPeriod"/>
            </a:pPr>
            <a:r>
              <a:rPr lang="en-US" sz="2400" dirty="0"/>
              <a:t>You need to have a GEARS User ID – Complete the GEARS Security Access form that can be found on the GEARS site.  Select the role of “Complete Expense Reports”.</a:t>
            </a:r>
          </a:p>
          <a:p>
            <a:endParaRPr lang="en-US" sz="2400" dirty="0"/>
          </a:p>
          <a:p>
            <a:r>
              <a:rPr lang="en-US" sz="2400" dirty="0"/>
              <a:t>2.  Utilize the GEARS production link that can be found on the     	GEARS site under Launch PeopleSoft.</a:t>
            </a:r>
          </a:p>
          <a:p>
            <a:r>
              <a:rPr lang="en-US" sz="2400" dirty="0">
                <a:hlinkClick r:id="rId3"/>
              </a:rPr>
              <a:t>https://gears.mdcourts.gov/psp/fsprd/?cmd=login&amp;languageCd=ENG&amp;</a:t>
            </a:r>
            <a:endParaRPr lang="en-US" sz="2400" dirty="0"/>
          </a:p>
          <a:p>
            <a:endParaRPr lang="en-US" sz="2400" dirty="0"/>
          </a:p>
          <a:p>
            <a:pPr marL="457200" indent="-457200">
              <a:buAutoNum type="arabicPeriod" startAt="3"/>
            </a:pPr>
            <a:r>
              <a:rPr lang="en-US" sz="2400" dirty="0"/>
              <a:t>Remember your password!</a:t>
            </a:r>
          </a:p>
          <a:p>
            <a:endParaRPr lang="en-US" sz="2400" dirty="0"/>
          </a:p>
          <a:p>
            <a:r>
              <a:rPr lang="en-US" sz="2400" dirty="0"/>
              <a:t>4.   Contact Service Now for any assistance, 410-260-1114</a:t>
            </a:r>
            <a:r>
              <a:rPr lang="en-US" sz="2400" b="1" dirty="0"/>
              <a:t>.</a:t>
            </a:r>
          </a:p>
          <a:p>
            <a:endParaRPr lang="en-US" sz="2000" dirty="0"/>
          </a:p>
        </p:txBody>
      </p:sp>
      <p:sp>
        <p:nvSpPr>
          <p:cNvPr id="4" name="TextBox 3"/>
          <p:cNvSpPr txBox="1"/>
          <p:nvPr/>
        </p:nvSpPr>
        <p:spPr>
          <a:xfrm>
            <a:off x="0" y="1408358"/>
            <a:ext cx="5286021" cy="430887"/>
          </a:xfrm>
          <a:prstGeom prst="rect">
            <a:avLst/>
          </a:prstGeom>
          <a:noFill/>
        </p:spPr>
        <p:txBody>
          <a:bodyPr wrap="square" rtlCol="0">
            <a:spAutoFit/>
          </a:bodyPr>
          <a:lstStyle/>
          <a:p>
            <a:endParaRPr lang="en-US" sz="1100" dirty="0"/>
          </a:p>
          <a:p>
            <a:endParaRPr lang="en-US" sz="11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8761" y="4685775"/>
            <a:ext cx="2070529" cy="1621914"/>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7" name="Date Placeholder 6"/>
          <p:cNvSpPr>
            <a:spLocks noGrp="1"/>
          </p:cNvSpPr>
          <p:nvPr>
            <p:ph type="dt" sz="half" idx="10"/>
          </p:nvPr>
        </p:nvSpPr>
        <p:spPr/>
        <p:txBody>
          <a:bodyPr/>
          <a:lstStyle/>
          <a:p>
            <a:fld id="{F979CA38-824D-45F8-81BE-837C904D8A5D}" type="datetime1">
              <a:rPr lang="en-US" smtClean="0"/>
              <a:t>11/01/2018</a:t>
            </a:fld>
            <a:endParaRPr lang="en-US" dirty="0"/>
          </a:p>
        </p:txBody>
      </p:sp>
    </p:spTree>
    <p:extLst>
      <p:ext uri="{BB962C8B-B14F-4D97-AF65-F5344CB8AC3E}">
        <p14:creationId xmlns:p14="http://schemas.microsoft.com/office/powerpoint/2010/main" val="331096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834" y="2854517"/>
            <a:ext cx="8531632" cy="446276"/>
          </a:xfrm>
          <a:prstGeom prst="rect">
            <a:avLst/>
          </a:prstGeom>
          <a:noFill/>
        </p:spPr>
        <p:txBody>
          <a:bodyPr wrap="square" rtlCol="0">
            <a:spAutoFit/>
          </a:bodyPr>
          <a:lstStyle/>
          <a:p>
            <a:endParaRPr lang="en-US" sz="1100" dirty="0"/>
          </a:p>
          <a:p>
            <a:endParaRPr lang="en-US" sz="1200" dirty="0"/>
          </a:p>
        </p:txBody>
      </p:sp>
      <p:sp>
        <p:nvSpPr>
          <p:cNvPr id="3" name="TextBox 2"/>
          <p:cNvSpPr txBox="1"/>
          <p:nvPr/>
        </p:nvSpPr>
        <p:spPr>
          <a:xfrm>
            <a:off x="349780" y="60262"/>
            <a:ext cx="9418736" cy="6863417"/>
          </a:xfrm>
          <a:prstGeom prst="rect">
            <a:avLst/>
          </a:prstGeom>
          <a:noFill/>
        </p:spPr>
        <p:txBody>
          <a:bodyPr wrap="square" rtlCol="0">
            <a:spAutoFit/>
          </a:bodyPr>
          <a:lstStyle/>
          <a:p>
            <a:r>
              <a:rPr lang="en-US" sz="2400" b="1" dirty="0"/>
              <a:t>What reimbursements should you process in GEARS?</a:t>
            </a:r>
          </a:p>
          <a:p>
            <a:endParaRPr lang="en-US" sz="2000" b="1" dirty="0"/>
          </a:p>
          <a:p>
            <a:r>
              <a:rPr lang="en-US" sz="2000" dirty="0"/>
              <a:t>All mileage reimbursement forms should be processed locally in GEARS with the exception of reimbursements that are applicable to grants (i.e. FCCIP/CANDO) and the annual judge’s conference.  These forms should be mailed to the respective addresses as indicated on the forms or guidance that is distributed at the events.</a:t>
            </a:r>
          </a:p>
          <a:p>
            <a:endParaRPr lang="en-US" sz="2000" dirty="0"/>
          </a:p>
          <a:p>
            <a:r>
              <a:rPr lang="en-US" sz="2000" dirty="0"/>
              <a:t>Retired Judge forms can be mailed to the AOC, unless the judge has the support of a Judicial Assistant.</a:t>
            </a:r>
          </a:p>
          <a:p>
            <a:endParaRPr lang="en-US" sz="2000" dirty="0"/>
          </a:p>
          <a:p>
            <a:r>
              <a:rPr lang="en-US" sz="2400" b="1" dirty="0"/>
              <a:t>What PCA/Speedchart should be used:</a:t>
            </a:r>
          </a:p>
          <a:p>
            <a:r>
              <a:rPr lang="en-US" sz="2400" b="1" dirty="0"/>
              <a:t>Use your court/department expenditure PCA or if processing for a judge:</a:t>
            </a:r>
            <a:endParaRPr lang="en-US" sz="2000" dirty="0"/>
          </a:p>
          <a:p>
            <a:r>
              <a:rPr lang="en-US" sz="2000" dirty="0"/>
              <a:t>30001 – Circuit Court Judges</a:t>
            </a:r>
          </a:p>
          <a:p>
            <a:r>
              <a:rPr lang="en-US" sz="2000" dirty="0"/>
              <a:t>20011 – Court of Special Appeals Judges</a:t>
            </a:r>
          </a:p>
          <a:p>
            <a:r>
              <a:rPr lang="en-US" sz="2000" dirty="0"/>
              <a:t>20021 – Court of Special Appeals ADR</a:t>
            </a:r>
          </a:p>
          <a:p>
            <a:r>
              <a:rPr lang="en-US" sz="2000" dirty="0"/>
              <a:t>10061 – Court of Appeals Judges</a:t>
            </a:r>
          </a:p>
          <a:p>
            <a:r>
              <a:rPr lang="en-US" sz="2400" b="1" dirty="0"/>
              <a:t>Accounts:</a:t>
            </a:r>
            <a:endParaRPr lang="en-US" sz="2000" dirty="0"/>
          </a:p>
          <a:p>
            <a:r>
              <a:rPr lang="en-US" sz="2000" dirty="0"/>
              <a:t>0401 Instate Travel</a:t>
            </a:r>
          </a:p>
          <a:p>
            <a:r>
              <a:rPr lang="en-US" sz="2000" dirty="0"/>
              <a:t>0403 Out of State Travel</a:t>
            </a:r>
          </a:p>
        </p:txBody>
      </p:sp>
      <p:sp>
        <p:nvSpPr>
          <p:cNvPr id="4" name="TextBox 3"/>
          <p:cNvSpPr txBox="1"/>
          <p:nvPr/>
        </p:nvSpPr>
        <p:spPr>
          <a:xfrm>
            <a:off x="4858246" y="3061084"/>
            <a:ext cx="5286021" cy="430887"/>
          </a:xfrm>
          <a:prstGeom prst="rect">
            <a:avLst/>
          </a:prstGeom>
          <a:noFill/>
        </p:spPr>
        <p:txBody>
          <a:bodyPr wrap="square" rtlCol="0">
            <a:spAutoFit/>
          </a:bodyPr>
          <a:lstStyle/>
          <a:p>
            <a:endParaRPr lang="en-US" sz="1100" dirty="0"/>
          </a:p>
          <a:p>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016" y="4584638"/>
            <a:ext cx="2070529" cy="207052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7" name="Date Placeholder 6"/>
          <p:cNvSpPr>
            <a:spLocks noGrp="1"/>
          </p:cNvSpPr>
          <p:nvPr>
            <p:ph type="dt" sz="half" idx="10"/>
          </p:nvPr>
        </p:nvSpPr>
        <p:spPr/>
        <p:txBody>
          <a:bodyPr/>
          <a:lstStyle/>
          <a:p>
            <a:fld id="{6E7E0211-0C6E-4CFA-9483-8B61B2B3C705}" type="datetime1">
              <a:rPr lang="en-US" smtClean="0"/>
              <a:t>11/01/2018</a:t>
            </a:fld>
            <a:endParaRPr lang="en-US" dirty="0"/>
          </a:p>
        </p:txBody>
      </p:sp>
    </p:spTree>
    <p:extLst>
      <p:ext uri="{BB962C8B-B14F-4D97-AF65-F5344CB8AC3E}">
        <p14:creationId xmlns:p14="http://schemas.microsoft.com/office/powerpoint/2010/main" val="211878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834" y="2854517"/>
            <a:ext cx="8531632" cy="446276"/>
          </a:xfrm>
          <a:prstGeom prst="rect">
            <a:avLst/>
          </a:prstGeom>
          <a:noFill/>
        </p:spPr>
        <p:txBody>
          <a:bodyPr wrap="square" rtlCol="0">
            <a:spAutoFit/>
          </a:bodyPr>
          <a:lstStyle/>
          <a:p>
            <a:endParaRPr lang="en-US" sz="1100" dirty="0"/>
          </a:p>
          <a:p>
            <a:endParaRPr lang="en-US" sz="1200" dirty="0"/>
          </a:p>
        </p:txBody>
      </p:sp>
      <p:sp>
        <p:nvSpPr>
          <p:cNvPr id="3" name="TextBox 2"/>
          <p:cNvSpPr txBox="1"/>
          <p:nvPr/>
        </p:nvSpPr>
        <p:spPr>
          <a:xfrm>
            <a:off x="487514" y="222636"/>
            <a:ext cx="9418736" cy="4154984"/>
          </a:xfrm>
          <a:prstGeom prst="rect">
            <a:avLst/>
          </a:prstGeom>
          <a:noFill/>
        </p:spPr>
        <p:txBody>
          <a:bodyPr wrap="square" rtlCol="0">
            <a:spAutoFit/>
          </a:bodyPr>
          <a:lstStyle/>
          <a:p>
            <a:r>
              <a:rPr lang="en-US" sz="2400" b="1" dirty="0"/>
              <a:t>Review Vendors:</a:t>
            </a:r>
          </a:p>
          <a:p>
            <a:r>
              <a:rPr lang="en-US" sz="2000" dirty="0"/>
              <a:t>The below navigation should be used to determine a “vendor’s” GEARS ID.  The best search method is to use the company’s FEIN or person’s Social Security number.  (SSN will never display in GEARS, but can be used in your search.)  You should also always verify the address.  We can have multiple vendors with the same way FEIN, but different addresses.</a:t>
            </a:r>
          </a:p>
          <a:p>
            <a:endParaRPr lang="en-US" sz="2400" b="1" dirty="0"/>
          </a:p>
          <a:p>
            <a:endParaRPr lang="en-US" sz="2400" b="1" dirty="0"/>
          </a:p>
          <a:p>
            <a:endParaRPr lang="en-US" sz="2400" b="1" dirty="0"/>
          </a:p>
          <a:p>
            <a:endParaRPr lang="en-US" sz="2400" b="1" dirty="0"/>
          </a:p>
          <a:p>
            <a:endParaRPr lang="en-US" sz="2400" b="1" dirty="0"/>
          </a:p>
          <a:p>
            <a:endParaRPr lang="en-US" sz="2000" dirty="0"/>
          </a:p>
        </p:txBody>
      </p:sp>
      <p:sp>
        <p:nvSpPr>
          <p:cNvPr id="4" name="TextBox 3"/>
          <p:cNvSpPr txBox="1"/>
          <p:nvPr/>
        </p:nvSpPr>
        <p:spPr>
          <a:xfrm>
            <a:off x="0" y="1408358"/>
            <a:ext cx="5286021" cy="430887"/>
          </a:xfrm>
          <a:prstGeom prst="rect">
            <a:avLst/>
          </a:prstGeom>
          <a:noFill/>
        </p:spPr>
        <p:txBody>
          <a:bodyPr wrap="square" rtlCol="0">
            <a:spAutoFit/>
          </a:bodyPr>
          <a:lstStyle/>
          <a:p>
            <a:endParaRPr lang="en-US" sz="1100" dirty="0"/>
          </a:p>
          <a:p>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1841" y="4582545"/>
            <a:ext cx="2070529" cy="2070529"/>
          </a:xfrm>
          <a:prstGeom prst="rect">
            <a:avLst/>
          </a:prstGeom>
        </p:spPr>
      </p:pic>
      <p:sp>
        <p:nvSpPr>
          <p:cNvPr id="8" name="Slide Number Placeholder 7"/>
          <p:cNvSpPr>
            <a:spLocks noGrp="1"/>
          </p:cNvSpPr>
          <p:nvPr>
            <p:ph type="sldNum" sz="quarter" idx="12"/>
          </p:nvPr>
        </p:nvSpPr>
        <p:spPr/>
        <p:txBody>
          <a:bodyPr/>
          <a:lstStyle/>
          <a:p>
            <a:fld id="{D57F1E4F-1CFF-5643-939E-217C01CDF565}" type="slidenum">
              <a:rPr lang="en-US" smtClean="0"/>
              <a:pPr/>
              <a:t>18</a:t>
            </a:fld>
            <a:endParaRPr lang="en-US" dirty="0"/>
          </a:p>
        </p:txBody>
      </p:sp>
      <p:sp>
        <p:nvSpPr>
          <p:cNvPr id="9" name="Date Placeholder 8"/>
          <p:cNvSpPr>
            <a:spLocks noGrp="1"/>
          </p:cNvSpPr>
          <p:nvPr>
            <p:ph type="dt" sz="half" idx="10"/>
          </p:nvPr>
        </p:nvSpPr>
        <p:spPr>
          <a:xfrm>
            <a:off x="7205133" y="6180801"/>
            <a:ext cx="911939" cy="365125"/>
          </a:xfrm>
        </p:spPr>
        <p:txBody>
          <a:bodyPr/>
          <a:lstStyle/>
          <a:p>
            <a:fld id="{0AD7BCA9-36D0-4F1A-86F4-BCDA3BA88CBE}" type="datetime1">
              <a:rPr lang="en-US" smtClean="0"/>
              <a:t>11/01/2018</a:t>
            </a:fld>
            <a:endParaRPr lang="en-US" dirty="0"/>
          </a:p>
        </p:txBody>
      </p:sp>
      <p:pic>
        <p:nvPicPr>
          <p:cNvPr id="11" name="Picture 10"/>
          <p:cNvPicPr>
            <a:picLocks noChangeAspect="1"/>
          </p:cNvPicPr>
          <p:nvPr/>
        </p:nvPicPr>
        <p:blipFill>
          <a:blip r:embed="rId4"/>
          <a:stretch>
            <a:fillRect/>
          </a:stretch>
        </p:blipFill>
        <p:spPr>
          <a:xfrm>
            <a:off x="510845" y="2219362"/>
            <a:ext cx="7718755" cy="547692"/>
          </a:xfrm>
          <a:prstGeom prst="rect">
            <a:avLst/>
          </a:prstGeom>
        </p:spPr>
      </p:pic>
      <p:pic>
        <p:nvPicPr>
          <p:cNvPr id="12" name="Picture 11"/>
          <p:cNvPicPr>
            <a:picLocks noChangeAspect="1"/>
          </p:cNvPicPr>
          <p:nvPr/>
        </p:nvPicPr>
        <p:blipFill>
          <a:blip r:embed="rId5"/>
          <a:stretch>
            <a:fillRect/>
          </a:stretch>
        </p:blipFill>
        <p:spPr>
          <a:xfrm>
            <a:off x="510845" y="2831398"/>
            <a:ext cx="7718755" cy="3296108"/>
          </a:xfrm>
          <a:prstGeom prst="rect">
            <a:avLst/>
          </a:prstGeom>
        </p:spPr>
      </p:pic>
    </p:spTree>
    <p:extLst>
      <p:ext uri="{BB962C8B-B14F-4D97-AF65-F5344CB8AC3E}">
        <p14:creationId xmlns:p14="http://schemas.microsoft.com/office/powerpoint/2010/main" val="389778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834" y="2854517"/>
            <a:ext cx="8531632" cy="446276"/>
          </a:xfrm>
          <a:prstGeom prst="rect">
            <a:avLst/>
          </a:prstGeom>
          <a:noFill/>
        </p:spPr>
        <p:txBody>
          <a:bodyPr wrap="square" rtlCol="0">
            <a:spAutoFit/>
          </a:bodyPr>
          <a:lstStyle/>
          <a:p>
            <a:endParaRPr lang="en-US" sz="1100" dirty="0"/>
          </a:p>
          <a:p>
            <a:endParaRPr lang="en-US" sz="1200" dirty="0"/>
          </a:p>
        </p:txBody>
      </p:sp>
      <p:sp>
        <p:nvSpPr>
          <p:cNvPr id="3" name="TextBox 2"/>
          <p:cNvSpPr txBox="1"/>
          <p:nvPr/>
        </p:nvSpPr>
        <p:spPr>
          <a:xfrm>
            <a:off x="516834" y="222637"/>
            <a:ext cx="9418736" cy="2800767"/>
          </a:xfrm>
          <a:prstGeom prst="rect">
            <a:avLst/>
          </a:prstGeom>
          <a:noFill/>
        </p:spPr>
        <p:txBody>
          <a:bodyPr wrap="square" rtlCol="0">
            <a:spAutoFit/>
          </a:bodyPr>
          <a:lstStyle/>
          <a:p>
            <a:r>
              <a:rPr lang="en-US" sz="2400" b="1" dirty="0"/>
              <a:t>Voucher Activity Inquiry:</a:t>
            </a:r>
          </a:p>
          <a:p>
            <a:r>
              <a:rPr lang="en-US" sz="2000" dirty="0"/>
              <a:t>This page provides details and statuses on all of the vouchers that you have processed.  You will need to enter your name and your PCA.  You should also select the check boxes to exclude the deleted and closed vouchers.</a:t>
            </a:r>
          </a:p>
          <a:p>
            <a:endParaRPr lang="en-US" sz="2400" b="1" dirty="0"/>
          </a:p>
          <a:p>
            <a:endParaRPr lang="en-US" sz="2400" b="1" dirty="0"/>
          </a:p>
          <a:p>
            <a:endParaRPr lang="en-US" sz="2400" b="1" dirty="0"/>
          </a:p>
          <a:p>
            <a:endParaRPr lang="en-US" sz="2000" dirty="0"/>
          </a:p>
        </p:txBody>
      </p:sp>
      <p:sp>
        <p:nvSpPr>
          <p:cNvPr id="4" name="TextBox 3"/>
          <p:cNvSpPr txBox="1"/>
          <p:nvPr/>
        </p:nvSpPr>
        <p:spPr>
          <a:xfrm>
            <a:off x="0" y="1408358"/>
            <a:ext cx="5286021" cy="430887"/>
          </a:xfrm>
          <a:prstGeom prst="rect">
            <a:avLst/>
          </a:prstGeom>
          <a:noFill/>
        </p:spPr>
        <p:txBody>
          <a:bodyPr wrap="square" rtlCol="0">
            <a:spAutoFit/>
          </a:bodyPr>
          <a:lstStyle/>
          <a:p>
            <a:endParaRPr lang="en-US" sz="1100" dirty="0"/>
          </a:p>
          <a:p>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70" y="4365933"/>
            <a:ext cx="1843382" cy="207052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
        <p:nvSpPr>
          <p:cNvPr id="8" name="Date Placeholder 7"/>
          <p:cNvSpPr>
            <a:spLocks noGrp="1"/>
          </p:cNvSpPr>
          <p:nvPr>
            <p:ph type="dt" sz="half" idx="10"/>
          </p:nvPr>
        </p:nvSpPr>
        <p:spPr>
          <a:xfrm>
            <a:off x="7201532" y="6128504"/>
            <a:ext cx="911939" cy="365125"/>
          </a:xfrm>
        </p:spPr>
        <p:txBody>
          <a:bodyPr/>
          <a:lstStyle/>
          <a:p>
            <a:fld id="{ACDB60B6-7373-4852-9ED4-A3D78C443CD8}" type="datetime1">
              <a:rPr lang="en-US" smtClean="0"/>
              <a:t>11/01/2018</a:t>
            </a:fld>
            <a:endParaRPr lang="en-US" dirty="0"/>
          </a:p>
        </p:txBody>
      </p:sp>
      <p:pic>
        <p:nvPicPr>
          <p:cNvPr id="10" name="Picture 9"/>
          <p:cNvPicPr>
            <a:picLocks noChangeAspect="1"/>
          </p:cNvPicPr>
          <p:nvPr/>
        </p:nvPicPr>
        <p:blipFill>
          <a:blip r:embed="rId4"/>
          <a:stretch>
            <a:fillRect/>
          </a:stretch>
        </p:blipFill>
        <p:spPr>
          <a:xfrm>
            <a:off x="516834" y="1623020"/>
            <a:ext cx="7999014" cy="389050"/>
          </a:xfrm>
          <a:prstGeom prst="rect">
            <a:avLst/>
          </a:prstGeom>
        </p:spPr>
      </p:pic>
      <p:pic>
        <p:nvPicPr>
          <p:cNvPr id="11" name="Picture 10"/>
          <p:cNvPicPr>
            <a:picLocks noChangeAspect="1"/>
          </p:cNvPicPr>
          <p:nvPr/>
        </p:nvPicPr>
        <p:blipFill>
          <a:blip r:embed="rId5"/>
          <a:stretch>
            <a:fillRect/>
          </a:stretch>
        </p:blipFill>
        <p:spPr>
          <a:xfrm>
            <a:off x="452093" y="2199467"/>
            <a:ext cx="8063755" cy="4332932"/>
          </a:xfrm>
          <a:prstGeom prst="rect">
            <a:avLst/>
          </a:prstGeom>
        </p:spPr>
      </p:pic>
    </p:spTree>
    <p:extLst>
      <p:ext uri="{BB962C8B-B14F-4D97-AF65-F5344CB8AC3E}">
        <p14:creationId xmlns:p14="http://schemas.microsoft.com/office/powerpoint/2010/main" val="3842618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4116" y="1176793"/>
            <a:ext cx="6369036" cy="3570208"/>
          </a:xfrm>
          <a:prstGeom prst="rect">
            <a:avLst/>
          </a:prstGeom>
          <a:noFill/>
        </p:spPr>
        <p:txBody>
          <a:bodyPr wrap="square" rtlCol="0">
            <a:spAutoFit/>
          </a:bodyPr>
          <a:lstStyle/>
          <a:p>
            <a:r>
              <a:rPr lang="en-US" sz="4800" dirty="0"/>
              <a:t>Introductions:</a:t>
            </a:r>
          </a:p>
          <a:p>
            <a:endParaRPr lang="en-US" dirty="0"/>
          </a:p>
          <a:p>
            <a:r>
              <a:rPr lang="en-US" sz="2800" dirty="0"/>
              <a:t>Tell us a little about yourself:</a:t>
            </a:r>
          </a:p>
          <a:p>
            <a:endParaRPr lang="en-US" dirty="0"/>
          </a:p>
          <a:p>
            <a:pPr marL="285750" indent="-285750">
              <a:buFont typeface="Arial" panose="020B0604020202020204" pitchFamily="34" charset="0"/>
              <a:buChar char="•"/>
            </a:pPr>
            <a:r>
              <a:rPr lang="en-US" sz="2400" dirty="0"/>
              <a:t>What’s your name?</a:t>
            </a:r>
          </a:p>
          <a:p>
            <a:endParaRPr lang="en-US" sz="2400" dirty="0"/>
          </a:p>
          <a:p>
            <a:pPr marL="285750" indent="-285750">
              <a:buFont typeface="Arial" panose="020B0604020202020204" pitchFamily="34" charset="0"/>
              <a:buChar char="•"/>
            </a:pPr>
            <a:r>
              <a:rPr lang="en-US" sz="2400" dirty="0"/>
              <a:t>Where do you work and what do you do?</a:t>
            </a:r>
          </a:p>
          <a:p>
            <a:pPr marL="285750" indent="-285750">
              <a:buFont typeface="Arial" panose="020B0604020202020204" pitchFamily="34" charset="0"/>
              <a:buChar char="•"/>
            </a:pPr>
            <a:endParaRPr lang="en-US" sz="24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3152" y="4011268"/>
            <a:ext cx="2514600" cy="2095500"/>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2</a:t>
            </a:fld>
            <a:endParaRPr lang="en-US" dirty="0"/>
          </a:p>
        </p:txBody>
      </p:sp>
      <p:sp>
        <p:nvSpPr>
          <p:cNvPr id="4" name="Date Placeholder 3"/>
          <p:cNvSpPr>
            <a:spLocks noGrp="1"/>
          </p:cNvSpPr>
          <p:nvPr>
            <p:ph type="dt" sz="half" idx="10"/>
          </p:nvPr>
        </p:nvSpPr>
        <p:spPr/>
        <p:txBody>
          <a:bodyPr/>
          <a:lstStyle/>
          <a:p>
            <a:fld id="{22424A06-2A8A-4A96-B67E-5168D08A6471}" type="datetime1">
              <a:rPr lang="en-US" smtClean="0"/>
              <a:t>11/01/2018</a:t>
            </a:fld>
            <a:endParaRPr lang="en-US" dirty="0"/>
          </a:p>
        </p:txBody>
      </p:sp>
    </p:spTree>
    <p:extLst>
      <p:ext uri="{BB962C8B-B14F-4D97-AF65-F5344CB8AC3E}">
        <p14:creationId xmlns:p14="http://schemas.microsoft.com/office/powerpoint/2010/main" val="118002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834" y="2854517"/>
            <a:ext cx="8531632" cy="446276"/>
          </a:xfrm>
          <a:prstGeom prst="rect">
            <a:avLst/>
          </a:prstGeom>
          <a:noFill/>
        </p:spPr>
        <p:txBody>
          <a:bodyPr wrap="square" rtlCol="0">
            <a:spAutoFit/>
          </a:bodyPr>
          <a:lstStyle/>
          <a:p>
            <a:endParaRPr lang="en-US" sz="1100" dirty="0"/>
          </a:p>
          <a:p>
            <a:endParaRPr lang="en-US" sz="1200" dirty="0"/>
          </a:p>
        </p:txBody>
      </p:sp>
      <p:sp>
        <p:nvSpPr>
          <p:cNvPr id="3" name="TextBox 2"/>
          <p:cNvSpPr txBox="1"/>
          <p:nvPr/>
        </p:nvSpPr>
        <p:spPr>
          <a:xfrm>
            <a:off x="516834" y="222637"/>
            <a:ext cx="9227667" cy="3416320"/>
          </a:xfrm>
          <a:prstGeom prst="rect">
            <a:avLst/>
          </a:prstGeom>
          <a:noFill/>
        </p:spPr>
        <p:txBody>
          <a:bodyPr wrap="square" rtlCol="0">
            <a:spAutoFit/>
          </a:bodyPr>
          <a:lstStyle/>
          <a:p>
            <a:r>
              <a:rPr lang="en-US" sz="2400" b="1" dirty="0"/>
              <a:t>How to Find an Existing Voucher:</a:t>
            </a:r>
          </a:p>
          <a:p>
            <a:r>
              <a:rPr lang="en-US" sz="2000" dirty="0"/>
              <a:t>Many times, you may receive an email stating that a change needs to happen to a voucher that you created.  Please be sure to correct the existing vouchers and not create new vouchers!  You may reference the tip sheet, How to Find an Existing Voucher, for assistance.  In most cases, you can search directly with the voucher number, but as shown there are many other options.</a:t>
            </a:r>
          </a:p>
          <a:p>
            <a:endParaRPr lang="en-US" sz="2400" b="1" dirty="0"/>
          </a:p>
          <a:p>
            <a:endParaRPr lang="en-US" sz="2400" b="1" dirty="0"/>
          </a:p>
          <a:p>
            <a:endParaRPr lang="en-US" sz="2400" b="1" dirty="0"/>
          </a:p>
          <a:p>
            <a:endParaRPr lang="en-US" sz="2000" dirty="0"/>
          </a:p>
        </p:txBody>
      </p:sp>
      <p:sp>
        <p:nvSpPr>
          <p:cNvPr id="4" name="TextBox 3"/>
          <p:cNvSpPr txBox="1"/>
          <p:nvPr/>
        </p:nvSpPr>
        <p:spPr>
          <a:xfrm>
            <a:off x="0" y="1408358"/>
            <a:ext cx="5286021" cy="430887"/>
          </a:xfrm>
          <a:prstGeom prst="rect">
            <a:avLst/>
          </a:prstGeom>
          <a:noFill/>
        </p:spPr>
        <p:txBody>
          <a:bodyPr wrap="square" rtlCol="0">
            <a:spAutoFit/>
          </a:bodyPr>
          <a:lstStyle/>
          <a:p>
            <a:endParaRPr lang="en-US" sz="1100" dirty="0"/>
          </a:p>
          <a:p>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8761" y="4461468"/>
            <a:ext cx="2070529" cy="2070529"/>
          </a:xfrm>
          <a:prstGeom prst="rect">
            <a:avLst/>
          </a:prstGeom>
        </p:spPr>
      </p:pic>
      <p:sp>
        <p:nvSpPr>
          <p:cNvPr id="7" name="Slide Number Placeholder 6"/>
          <p:cNvSpPr>
            <a:spLocks noGrp="1"/>
          </p:cNvSpPr>
          <p:nvPr>
            <p:ph type="sldNum" sz="quarter" idx="12"/>
          </p:nvPr>
        </p:nvSpPr>
        <p:spPr/>
        <p:txBody>
          <a:bodyPr/>
          <a:lstStyle/>
          <a:p>
            <a:fld id="{D57F1E4F-1CFF-5643-939E-217C01CDF565}" type="slidenum">
              <a:rPr lang="en-US" smtClean="0"/>
              <a:pPr/>
              <a:t>20</a:t>
            </a:fld>
            <a:endParaRPr lang="en-US" dirty="0"/>
          </a:p>
        </p:txBody>
      </p:sp>
      <p:sp>
        <p:nvSpPr>
          <p:cNvPr id="8" name="Date Placeholder 7"/>
          <p:cNvSpPr>
            <a:spLocks noGrp="1"/>
          </p:cNvSpPr>
          <p:nvPr>
            <p:ph type="dt" sz="half" idx="10"/>
          </p:nvPr>
        </p:nvSpPr>
        <p:spPr>
          <a:xfrm>
            <a:off x="7235172" y="6165243"/>
            <a:ext cx="911939" cy="365125"/>
          </a:xfrm>
        </p:spPr>
        <p:txBody>
          <a:bodyPr/>
          <a:lstStyle/>
          <a:p>
            <a:fld id="{9C78C022-61D7-457A-9368-61C46B89B8D1}" type="datetime1">
              <a:rPr lang="en-US" smtClean="0"/>
              <a:t>11/01/2018</a:t>
            </a:fld>
            <a:endParaRPr lang="en-US" dirty="0"/>
          </a:p>
        </p:txBody>
      </p:sp>
      <p:pic>
        <p:nvPicPr>
          <p:cNvPr id="5" name="Picture 4"/>
          <p:cNvPicPr>
            <a:picLocks noChangeAspect="1"/>
          </p:cNvPicPr>
          <p:nvPr/>
        </p:nvPicPr>
        <p:blipFill>
          <a:blip r:embed="rId4"/>
          <a:stretch>
            <a:fillRect/>
          </a:stretch>
        </p:blipFill>
        <p:spPr>
          <a:xfrm>
            <a:off x="1052405" y="2226707"/>
            <a:ext cx="4501102" cy="4586028"/>
          </a:xfrm>
          <a:prstGeom prst="rect">
            <a:avLst/>
          </a:prstGeom>
        </p:spPr>
      </p:pic>
    </p:spTree>
    <p:extLst>
      <p:ext uri="{BB962C8B-B14F-4D97-AF65-F5344CB8AC3E}">
        <p14:creationId xmlns:p14="http://schemas.microsoft.com/office/powerpoint/2010/main" val="2420245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834" y="2854517"/>
            <a:ext cx="8531632" cy="446276"/>
          </a:xfrm>
          <a:prstGeom prst="rect">
            <a:avLst/>
          </a:prstGeom>
          <a:noFill/>
        </p:spPr>
        <p:txBody>
          <a:bodyPr wrap="square" rtlCol="0">
            <a:spAutoFit/>
          </a:bodyPr>
          <a:lstStyle/>
          <a:p>
            <a:endParaRPr lang="en-US" sz="1100" dirty="0"/>
          </a:p>
          <a:p>
            <a:endParaRPr lang="en-US" sz="1200" dirty="0"/>
          </a:p>
        </p:txBody>
      </p:sp>
      <p:sp>
        <p:nvSpPr>
          <p:cNvPr id="3" name="TextBox 2"/>
          <p:cNvSpPr txBox="1"/>
          <p:nvPr/>
        </p:nvSpPr>
        <p:spPr>
          <a:xfrm>
            <a:off x="516834" y="192640"/>
            <a:ext cx="9418736" cy="2431435"/>
          </a:xfrm>
          <a:prstGeom prst="rect">
            <a:avLst/>
          </a:prstGeom>
          <a:noFill/>
        </p:spPr>
        <p:txBody>
          <a:bodyPr wrap="square" rtlCol="0">
            <a:spAutoFit/>
          </a:bodyPr>
          <a:lstStyle/>
          <a:p>
            <a:r>
              <a:rPr lang="en-US" sz="2400" b="1" dirty="0"/>
              <a:t>How to see the voucher payment status:</a:t>
            </a:r>
          </a:p>
          <a:p>
            <a:r>
              <a:rPr lang="en-US" sz="2000" dirty="0"/>
              <a:t>The voucher activity inquiry page will give you payment information, which you can then drill into.  Another option is to go directly into the voucher and review the AOC payment page (shown below).  </a:t>
            </a:r>
            <a:endParaRPr lang="en-US" sz="2400" b="1" dirty="0"/>
          </a:p>
          <a:p>
            <a:endParaRPr lang="en-US" sz="2400" b="1" dirty="0"/>
          </a:p>
          <a:p>
            <a:endParaRPr lang="en-US" sz="2400" b="1" dirty="0"/>
          </a:p>
          <a:p>
            <a:endParaRPr lang="en-US" sz="2000" dirty="0"/>
          </a:p>
        </p:txBody>
      </p:sp>
      <p:sp>
        <p:nvSpPr>
          <p:cNvPr id="4" name="TextBox 3"/>
          <p:cNvSpPr txBox="1"/>
          <p:nvPr/>
        </p:nvSpPr>
        <p:spPr>
          <a:xfrm>
            <a:off x="0" y="1408358"/>
            <a:ext cx="5286021" cy="430887"/>
          </a:xfrm>
          <a:prstGeom prst="rect">
            <a:avLst/>
          </a:prstGeom>
          <a:noFill/>
        </p:spPr>
        <p:txBody>
          <a:bodyPr wrap="square" rtlCol="0">
            <a:spAutoFit/>
          </a:bodyPr>
          <a:lstStyle/>
          <a:p>
            <a:endParaRPr lang="en-US" sz="1100" dirty="0"/>
          </a:p>
          <a:p>
            <a:endParaRPr lang="en-US" sz="1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4840" y="5874592"/>
            <a:ext cx="2070529" cy="88863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
        <p:nvSpPr>
          <p:cNvPr id="8" name="Date Placeholder 7"/>
          <p:cNvSpPr>
            <a:spLocks noGrp="1"/>
          </p:cNvSpPr>
          <p:nvPr>
            <p:ph type="dt" sz="half" idx="10"/>
          </p:nvPr>
        </p:nvSpPr>
        <p:spPr/>
        <p:txBody>
          <a:bodyPr/>
          <a:lstStyle/>
          <a:p>
            <a:fld id="{0D6793F2-F1B7-4EA2-8CEA-8A974473DFA8}" type="datetime1">
              <a:rPr lang="en-US" smtClean="0"/>
              <a:t>11/01/2018</a:t>
            </a:fld>
            <a:endParaRPr lang="en-US" dirty="0"/>
          </a:p>
        </p:txBody>
      </p:sp>
      <p:pic>
        <p:nvPicPr>
          <p:cNvPr id="9" name="Picture 8"/>
          <p:cNvPicPr>
            <a:picLocks noChangeAspect="1"/>
          </p:cNvPicPr>
          <p:nvPr/>
        </p:nvPicPr>
        <p:blipFill>
          <a:blip r:embed="rId4"/>
          <a:stretch>
            <a:fillRect/>
          </a:stretch>
        </p:blipFill>
        <p:spPr>
          <a:xfrm>
            <a:off x="421418" y="1696387"/>
            <a:ext cx="8913413" cy="4374522"/>
          </a:xfrm>
          <a:prstGeom prst="rect">
            <a:avLst/>
          </a:prstGeom>
        </p:spPr>
      </p:pic>
    </p:spTree>
    <p:extLst>
      <p:ext uri="{BB962C8B-B14F-4D97-AF65-F5344CB8AC3E}">
        <p14:creationId xmlns:p14="http://schemas.microsoft.com/office/powerpoint/2010/main" val="4076662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603" y="0"/>
            <a:ext cx="9867331" cy="7017306"/>
          </a:xfrm>
          <a:prstGeom prst="rect">
            <a:avLst/>
          </a:prstGeom>
          <a:noFill/>
        </p:spPr>
        <p:txBody>
          <a:bodyPr wrap="square" rtlCol="0">
            <a:spAutoFit/>
          </a:bodyPr>
          <a:lstStyle/>
          <a:p>
            <a:r>
              <a:rPr lang="en-US" b="1" dirty="0"/>
              <a:t>GEARS Checklist:</a:t>
            </a:r>
          </a:p>
          <a:p>
            <a:r>
              <a:rPr lang="en-US" sz="1600" dirty="0"/>
              <a:t>When entering the expense voucher into GEARS, please ensure each step noted on the Judicial Branch Expense Account Instructions is completed and correct. If using a hard copy of the Judicial Branch Expense Account form, you should verify that the math calculations are correct. Please ensure all required receipts are attached. </a:t>
            </a:r>
          </a:p>
          <a:p>
            <a:endParaRPr lang="en-US" sz="1600" dirty="0"/>
          </a:p>
          <a:p>
            <a:r>
              <a:rPr lang="en-US" sz="1600" dirty="0"/>
              <a:t>Below is a list of “Musts” for entering the voucher into GEARS: </a:t>
            </a:r>
          </a:p>
          <a:p>
            <a:endParaRPr lang="en-US" dirty="0"/>
          </a:p>
          <a:p>
            <a:pPr marL="342900" lvl="0" indent="-342900">
              <a:buFontTx/>
              <a:buAutoNum type="arabicPeriod"/>
            </a:pPr>
            <a:r>
              <a:rPr lang="en-US" sz="1400" dirty="0"/>
              <a:t>First, determine if you should enter the reimbursement in GEARS or mail it.  Expenses incurred as part of a grant (FCCIP/CANDO/etc.) or the annual Judge’s Conference should be mailed to the respective office for processing.</a:t>
            </a:r>
          </a:p>
          <a:p>
            <a:pPr marL="342900" lvl="0" indent="-342900">
              <a:buFontTx/>
              <a:buAutoNum type="arabicPeriod"/>
            </a:pPr>
            <a:endParaRPr lang="en-US" sz="1400" dirty="0"/>
          </a:p>
          <a:p>
            <a:pPr marL="342900" indent="-342900">
              <a:buAutoNum type="arabicPeriod"/>
            </a:pPr>
            <a:r>
              <a:rPr lang="en-US" sz="1400" dirty="0"/>
              <a:t>Ensure the invoice number is correct (example: 20150309TV - year/month/first day of travel/two initials in caps – first and last name).  When selecting the initials, be sure to follow our standardization.</a:t>
            </a:r>
          </a:p>
          <a:p>
            <a:r>
              <a:rPr lang="en-US" sz="1000" i="1" dirty="0"/>
              <a:t>	Where hyphenated or multiple last names are used, the last “last name” is to be utilized in the invoice number for all invoices. </a:t>
            </a:r>
          </a:p>
          <a:p>
            <a:r>
              <a:rPr lang="en-US" sz="1000" i="1" dirty="0"/>
              <a:t>	Examples: John Andrews-Sanders, invoice number would utilize the initials JS. Andy Jon De Smith, invoice number would utilize the initials AS.</a:t>
            </a:r>
          </a:p>
          <a:p>
            <a:endParaRPr lang="en-US" sz="1400" dirty="0"/>
          </a:p>
          <a:p>
            <a:r>
              <a:rPr lang="en-US" sz="1400" dirty="0"/>
              <a:t>3.   The invoice and accounting date is the date the voucher is entered into GEARS</a:t>
            </a:r>
          </a:p>
          <a:p>
            <a:endParaRPr lang="en-US" sz="1400" dirty="0"/>
          </a:p>
          <a:p>
            <a:pPr marL="342900" indent="-342900">
              <a:buAutoNum type="arabicPeriod" startAt="4"/>
            </a:pPr>
            <a:r>
              <a:rPr lang="en-US" sz="1400" dirty="0"/>
              <a:t>Ensure coding is correct in the distribution lines. </a:t>
            </a:r>
          </a:p>
          <a:p>
            <a:endParaRPr lang="en-US" sz="1400" dirty="0"/>
          </a:p>
          <a:p>
            <a:r>
              <a:rPr lang="en-US" sz="1400" dirty="0"/>
              <a:t>5.   Ensure the reimbursement form has been signed by the employee and supervisor as applicable. </a:t>
            </a:r>
          </a:p>
          <a:p>
            <a:endParaRPr lang="en-US" sz="1400" dirty="0"/>
          </a:p>
          <a:p>
            <a:r>
              <a:rPr lang="en-US" sz="1400" dirty="0"/>
              <a:t>6.   Ensure ALL attachments are added (example: the actual expense form, receipts, agenda, approval) and in PDF                                                 format. </a:t>
            </a:r>
          </a:p>
          <a:p>
            <a:endParaRPr lang="en-US" sz="1400" dirty="0"/>
          </a:p>
          <a:p>
            <a:r>
              <a:rPr lang="en-US" sz="1400" dirty="0"/>
              <a:t>7.   Confirm that the voucher amount and the expense form amount MATCH. </a:t>
            </a:r>
          </a:p>
          <a:p>
            <a:endParaRPr lang="en-US" sz="1400" dirty="0"/>
          </a:p>
          <a:p>
            <a:r>
              <a:rPr lang="en-US" sz="1400" dirty="0"/>
              <a:t>8.   Run Budget Check and ensure the final status is “valid.” Resolve any budget checking errors. </a:t>
            </a:r>
          </a:p>
          <a:p>
            <a:endParaRPr lang="en-US" sz="1400" dirty="0"/>
          </a:p>
          <a:p>
            <a:pPr lvl="0"/>
            <a:r>
              <a:rPr lang="en-US" sz="1400" dirty="0"/>
              <a:t>9.   Ensure you click “Submit for Approval” once the voucher has a successful “Valid” budget status.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599" y="5023677"/>
            <a:ext cx="1605723" cy="1605723"/>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Date Placeholder 4"/>
          <p:cNvSpPr>
            <a:spLocks noGrp="1"/>
          </p:cNvSpPr>
          <p:nvPr>
            <p:ph type="dt" sz="half" idx="10"/>
          </p:nvPr>
        </p:nvSpPr>
        <p:spPr>
          <a:xfrm>
            <a:off x="8476362" y="6446837"/>
            <a:ext cx="911939" cy="365125"/>
          </a:xfrm>
        </p:spPr>
        <p:txBody>
          <a:bodyPr/>
          <a:lstStyle/>
          <a:p>
            <a:fld id="{A0B9D637-8D99-4AC0-9E63-82A5FEDD049A}" type="datetime1">
              <a:rPr lang="en-US" smtClean="0"/>
              <a:t>11/01/2018</a:t>
            </a:fld>
            <a:endParaRPr lang="en-US" dirty="0"/>
          </a:p>
        </p:txBody>
      </p:sp>
    </p:spTree>
    <p:extLst>
      <p:ext uri="{BB962C8B-B14F-4D97-AF65-F5344CB8AC3E}">
        <p14:creationId xmlns:p14="http://schemas.microsoft.com/office/powerpoint/2010/main" val="3957523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0370" y="1774209"/>
            <a:ext cx="5172502" cy="2862322"/>
          </a:xfrm>
          <a:prstGeom prst="rect">
            <a:avLst/>
          </a:prstGeom>
          <a:noFill/>
        </p:spPr>
        <p:txBody>
          <a:bodyPr wrap="square" rtlCol="0">
            <a:spAutoFit/>
          </a:bodyPr>
          <a:lstStyle/>
          <a:p>
            <a:pPr algn="ctr"/>
            <a:r>
              <a:rPr lang="en-US" sz="3600" dirty="0"/>
              <a:t>Please refer to the Tip Sheet on the GEARS site for entry instructions and call the help desk for support as needed.</a:t>
            </a:r>
          </a:p>
        </p:txBody>
      </p:sp>
      <p:sp>
        <p:nvSpPr>
          <p:cNvPr id="3" name="Slide Number Placeholder 2"/>
          <p:cNvSpPr>
            <a:spLocks noGrp="1"/>
          </p:cNvSpPr>
          <p:nvPr>
            <p:ph type="sldNum" sz="quarter" idx="12"/>
          </p:nvPr>
        </p:nvSpPr>
        <p:spPr/>
        <p:txBody>
          <a:bodyPr/>
          <a:lstStyle/>
          <a:p>
            <a:fld id="{D57F1E4F-1CFF-5643-939E-217C01CDF565}" type="slidenum">
              <a:rPr lang="en-US" smtClean="0"/>
              <a:pPr/>
              <a:t>23</a:t>
            </a:fld>
            <a:endParaRPr lang="en-US" dirty="0"/>
          </a:p>
        </p:txBody>
      </p:sp>
      <p:sp>
        <p:nvSpPr>
          <p:cNvPr id="4" name="Date Placeholder 3"/>
          <p:cNvSpPr>
            <a:spLocks noGrp="1"/>
          </p:cNvSpPr>
          <p:nvPr>
            <p:ph type="dt" sz="half" idx="10"/>
          </p:nvPr>
        </p:nvSpPr>
        <p:spPr/>
        <p:txBody>
          <a:bodyPr/>
          <a:lstStyle/>
          <a:p>
            <a:fld id="{DE4A2360-568B-4D51-8455-9E5BB236574E}" type="datetime1">
              <a:rPr lang="en-US" smtClean="0"/>
              <a:t>11/01/2018</a:t>
            </a:fld>
            <a:endParaRPr lang="en-US" dirty="0"/>
          </a:p>
        </p:txBody>
      </p:sp>
    </p:spTree>
    <p:extLst>
      <p:ext uri="{BB962C8B-B14F-4D97-AF65-F5344CB8AC3E}">
        <p14:creationId xmlns:p14="http://schemas.microsoft.com/office/powerpoint/2010/main" val="3695094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622" y="270344"/>
            <a:ext cx="7696862" cy="7755969"/>
          </a:xfrm>
          <a:prstGeom prst="rect">
            <a:avLst/>
          </a:prstGeom>
          <a:noFill/>
        </p:spPr>
        <p:txBody>
          <a:bodyPr wrap="square" rtlCol="0">
            <a:spAutoFit/>
          </a:bodyPr>
          <a:lstStyle/>
          <a:p>
            <a:r>
              <a:rPr lang="en-US" sz="2400" dirty="0"/>
              <a:t>Contact Information:</a:t>
            </a:r>
          </a:p>
          <a:p>
            <a:endParaRPr lang="en-US" dirty="0"/>
          </a:p>
          <a:p>
            <a:pPr marL="285750" indent="-285750">
              <a:buFont typeface="Arial" panose="020B0604020202020204" pitchFamily="34" charset="0"/>
              <a:buChar char="•"/>
            </a:pPr>
            <a:r>
              <a:rPr lang="en-US" dirty="0"/>
              <a:t>Tammy Sitar									410-260-1419 </a:t>
            </a:r>
          </a:p>
          <a:p>
            <a:r>
              <a:rPr lang="en-US" dirty="0"/>
              <a:t>     Budget and Finance Deputy Director  					</a:t>
            </a:r>
          </a:p>
          <a:p>
            <a:r>
              <a:rPr lang="en-US" dirty="0"/>
              <a:t>     Travel Plan Administrator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Travel Coordinator, Allison Leebrick				410-260-1417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Unit Director, Accounting Operations, </a:t>
            </a:r>
          </a:p>
          <a:p>
            <a:r>
              <a:rPr lang="en-US" dirty="0"/>
              <a:t>    Brittanie Collier  								410-260-1379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Accounts Payable Supervisor,  Sharon Hoff 		410-260-1412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Accounts Payable Lead Worker,  Trudy Brown 	 	410-260-1378</a:t>
            </a:r>
          </a:p>
          <a:p>
            <a:endParaRPr lang="en-US" dirty="0"/>
          </a:p>
          <a:p>
            <a:pPr marL="285750" indent="-285750">
              <a:buFont typeface="Arial" panose="020B0604020202020204" pitchFamily="34" charset="0"/>
              <a:buChar char="•"/>
            </a:pPr>
            <a:r>
              <a:rPr lang="en-US" dirty="0"/>
              <a:t>Help Desk										410-260-1114</a:t>
            </a:r>
          </a:p>
          <a:p>
            <a:endParaRPr lang="en-US" dirty="0"/>
          </a:p>
          <a:p>
            <a:pPr marL="285750" indent="-285750">
              <a:buFont typeface="Arial" panose="020B0604020202020204" pitchFamily="34" charset="0"/>
              <a:buChar char="•"/>
            </a:pPr>
            <a:r>
              <a:rPr lang="en-US" dirty="0"/>
              <a:t>GEARS Website - </a:t>
            </a:r>
            <a:r>
              <a:rPr lang="en-US" dirty="0">
                <a:hlinkClick r:id="rId3"/>
              </a:rPr>
              <a:t>http://mdcourts.gov/gears/index.html</a:t>
            </a:r>
            <a:endParaRPr lang="en-US" dirty="0"/>
          </a:p>
          <a:p>
            <a:endParaRPr lang="en-US" dirty="0"/>
          </a:p>
          <a:p>
            <a:r>
              <a:rPr lang="en-US" sz="2400" b="1" dirty="0"/>
              <a:t>For the most comprehensive and up-to-date information, please visit the Travel Policy Website at </a:t>
            </a:r>
            <a:r>
              <a:rPr lang="en-US" sz="2400" u="sng" dirty="0">
                <a:solidFill>
                  <a:srgbClr val="0070C0"/>
                </a:solidFill>
                <a:hlinkClick r:id="rId4"/>
              </a:rPr>
              <a:t>http://mdcourts.gov/administration/travel.html</a:t>
            </a:r>
            <a:endParaRPr lang="en-US" sz="2400" u="sng" dirty="0">
              <a:solidFill>
                <a:srgbClr val="0070C0"/>
              </a:solidFill>
            </a:endParaRPr>
          </a:p>
          <a:p>
            <a:endParaRPr lang="en-US" sz="2400" dirty="0"/>
          </a:p>
          <a:p>
            <a:endParaRPr lang="en-US" dirty="0"/>
          </a:p>
          <a:p>
            <a:endParaRPr lang="en-US" dirty="0"/>
          </a:p>
        </p:txBody>
      </p:sp>
      <p:sp>
        <p:nvSpPr>
          <p:cNvPr id="3" name="TextBox 2"/>
          <p:cNvSpPr txBox="1"/>
          <p:nvPr/>
        </p:nvSpPr>
        <p:spPr>
          <a:xfrm>
            <a:off x="3324386" y="2495227"/>
            <a:ext cx="184731"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4343" y="4496979"/>
            <a:ext cx="2020401" cy="2038124"/>
          </a:xfrm>
          <a:prstGeom prst="rect">
            <a:avLst/>
          </a:prstGeom>
        </p:spPr>
      </p:pic>
      <p:sp>
        <p:nvSpPr>
          <p:cNvPr id="6" name="Date Placeholder 5"/>
          <p:cNvSpPr>
            <a:spLocks noGrp="1"/>
          </p:cNvSpPr>
          <p:nvPr>
            <p:ph type="dt" sz="half" idx="10"/>
          </p:nvPr>
        </p:nvSpPr>
        <p:spPr>
          <a:xfrm>
            <a:off x="7458834" y="5690510"/>
            <a:ext cx="911939" cy="365125"/>
          </a:xfrm>
        </p:spPr>
        <p:txBody>
          <a:bodyPr/>
          <a:lstStyle/>
          <a:p>
            <a:fld id="{DF968E67-6951-4934-9681-61F29C9D960E}" type="datetime1">
              <a:rPr lang="en-US" smtClean="0"/>
              <a:t>11/01/2018</a:t>
            </a:fld>
            <a:endParaRPr lang="en-US" dirty="0"/>
          </a:p>
        </p:txBody>
      </p:sp>
    </p:spTree>
    <p:extLst>
      <p:ext uri="{BB962C8B-B14F-4D97-AF65-F5344CB8AC3E}">
        <p14:creationId xmlns:p14="http://schemas.microsoft.com/office/powerpoint/2010/main" val="3052865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5635" y="2083242"/>
            <a:ext cx="4786685" cy="1200329"/>
          </a:xfrm>
          <a:prstGeom prst="rect">
            <a:avLst/>
          </a:prstGeom>
          <a:noFill/>
        </p:spPr>
        <p:txBody>
          <a:bodyPr wrap="square" rtlCol="0">
            <a:spAutoFit/>
          </a:bodyPr>
          <a:lstStyle/>
          <a:p>
            <a:r>
              <a:rPr lang="en-US" sz="5400" dirty="0"/>
              <a:t>Any Questions?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579" y="2981422"/>
            <a:ext cx="3836795" cy="2896996"/>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
        <p:nvSpPr>
          <p:cNvPr id="5" name="Date Placeholder 4"/>
          <p:cNvSpPr>
            <a:spLocks noGrp="1"/>
          </p:cNvSpPr>
          <p:nvPr>
            <p:ph type="dt" sz="half" idx="10"/>
          </p:nvPr>
        </p:nvSpPr>
        <p:spPr/>
        <p:txBody>
          <a:bodyPr/>
          <a:lstStyle/>
          <a:p>
            <a:fld id="{6FCF34BF-7125-4C33-8C16-9BAC6890BEC3}" type="datetime1">
              <a:rPr lang="en-US" smtClean="0"/>
              <a:t>11/01/2018</a:t>
            </a:fld>
            <a:endParaRPr lang="en-US" dirty="0"/>
          </a:p>
        </p:txBody>
      </p:sp>
    </p:spTree>
    <p:extLst>
      <p:ext uri="{BB962C8B-B14F-4D97-AF65-F5344CB8AC3E}">
        <p14:creationId xmlns:p14="http://schemas.microsoft.com/office/powerpoint/2010/main" val="195946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518" y="220178"/>
            <a:ext cx="9128889" cy="6494085"/>
          </a:xfrm>
          <a:prstGeom prst="rect">
            <a:avLst/>
          </a:prstGeom>
          <a:noFill/>
        </p:spPr>
        <p:txBody>
          <a:bodyPr wrap="square" rtlCol="0">
            <a:spAutoFit/>
          </a:bodyPr>
          <a:lstStyle/>
          <a:p>
            <a:r>
              <a:rPr lang="en-US" sz="3600" b="1" dirty="0"/>
              <a:t>Information we’ll be covering:</a:t>
            </a:r>
          </a:p>
          <a:p>
            <a:endParaRPr lang="en-US" sz="2000" b="1" dirty="0"/>
          </a:p>
          <a:p>
            <a:pPr marL="285750" indent="-285750">
              <a:buFont typeface="Arial" panose="020B0604020202020204" pitchFamily="34" charset="0"/>
              <a:buChar char="•"/>
            </a:pPr>
            <a:r>
              <a:rPr lang="en-US" sz="2000" dirty="0"/>
              <a:t>Review of Travel Policy and website.</a:t>
            </a:r>
          </a:p>
          <a:p>
            <a:endParaRPr lang="en-US" sz="2000" dirty="0"/>
          </a:p>
          <a:p>
            <a:pPr marL="285750" indent="-285750">
              <a:buFont typeface="Arial" panose="020B0604020202020204" pitchFamily="34" charset="0"/>
              <a:buChar char="•"/>
            </a:pPr>
            <a:r>
              <a:rPr lang="en-US" sz="2000" dirty="0"/>
              <a:t>The Travel Form, Fields and Checklist.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Practice Completing the Form.</a:t>
            </a:r>
          </a:p>
          <a:p>
            <a:endParaRPr lang="en-US" sz="2000" dirty="0"/>
          </a:p>
          <a:p>
            <a:pPr marL="285750" indent="-285750">
              <a:buFont typeface="Arial" panose="020B0604020202020204" pitchFamily="34" charset="0"/>
              <a:buChar char="•"/>
            </a:pPr>
            <a:r>
              <a:rPr lang="en-US" sz="2000" dirty="0"/>
              <a:t>Access and Entry into GEARS.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Tools: Review Vendors. Voucher Activity Inquiry, Find an Existing Voucher, Payment Information.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Practice Entering into GEARS.</a:t>
            </a:r>
          </a:p>
          <a:p>
            <a:endParaRPr lang="en-US" sz="2000" dirty="0"/>
          </a:p>
          <a:p>
            <a:pPr marL="285750" indent="-285750">
              <a:buFont typeface="Arial" panose="020B0604020202020204" pitchFamily="34" charset="0"/>
              <a:buChar char="•"/>
            </a:pPr>
            <a:r>
              <a:rPr lang="en-US" sz="2000" dirty="0"/>
              <a:t>Contact Information.</a:t>
            </a:r>
          </a:p>
          <a:p>
            <a:endParaRPr lang="en-US" sz="2000" dirty="0"/>
          </a:p>
          <a:p>
            <a:pPr marL="285750" indent="-285750">
              <a:buFont typeface="Arial" panose="020B0604020202020204" pitchFamily="34" charset="0"/>
              <a:buChar char="•"/>
            </a:pPr>
            <a:r>
              <a:rPr lang="en-US" sz="2000" dirty="0"/>
              <a:t>Questions and Answers.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BONUS – What is a GEARS Update?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5407" y="5053055"/>
            <a:ext cx="2406593" cy="1804945"/>
          </a:xfrm>
          <a:prstGeom prst="rect">
            <a:avLst/>
          </a:prstGeom>
        </p:spPr>
      </p:pic>
      <p:sp>
        <p:nvSpPr>
          <p:cNvPr id="5" name="Date Placeholder 4"/>
          <p:cNvSpPr>
            <a:spLocks noGrp="1"/>
          </p:cNvSpPr>
          <p:nvPr>
            <p:ph type="dt" sz="half" idx="10"/>
          </p:nvPr>
        </p:nvSpPr>
        <p:spPr/>
        <p:txBody>
          <a:bodyPr/>
          <a:lstStyle/>
          <a:p>
            <a:fld id="{2BA1541E-2C98-456B-BF5D-7CE93C1E208D}" type="datetime1">
              <a:rPr lang="en-US" smtClean="0"/>
              <a:t>11/01/2018</a:t>
            </a:fld>
            <a:endParaRPr lang="en-US" dirty="0"/>
          </a:p>
        </p:txBody>
      </p:sp>
    </p:spTree>
    <p:extLst>
      <p:ext uri="{BB962C8B-B14F-4D97-AF65-F5344CB8AC3E}">
        <p14:creationId xmlns:p14="http://schemas.microsoft.com/office/powerpoint/2010/main" val="274120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0706" y="389614"/>
            <a:ext cx="9176058" cy="1200329"/>
          </a:xfrm>
          <a:prstGeom prst="rect">
            <a:avLst/>
          </a:prstGeom>
          <a:noFill/>
        </p:spPr>
        <p:txBody>
          <a:bodyPr wrap="square" rtlCol="0">
            <a:spAutoFit/>
          </a:bodyPr>
          <a:lstStyle/>
          <a:p>
            <a:r>
              <a:rPr lang="en-US" sz="2400" b="1" dirty="0"/>
              <a:t>Everything you ever wanted to know about Travel is </a:t>
            </a:r>
          </a:p>
          <a:p>
            <a:r>
              <a:rPr lang="en-US" sz="2400" b="1" dirty="0"/>
              <a:t>on line at  </a:t>
            </a:r>
            <a:r>
              <a:rPr lang="en-US" sz="2400" u="sng" dirty="0">
                <a:solidFill>
                  <a:srgbClr val="0070C0"/>
                </a:solidFill>
                <a:hlinkClick r:id="rId2"/>
              </a:rPr>
              <a:t>http://mdcourts.gov/administration/travel.html</a:t>
            </a:r>
            <a:endParaRPr lang="en-US" sz="2400" u="sng" dirty="0">
              <a:solidFill>
                <a:srgbClr val="0070C0"/>
              </a:solidFill>
            </a:endParaRPr>
          </a:p>
          <a:p>
            <a:endParaRPr lang="en-US" sz="2400" b="1"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Date Placeholder 4"/>
          <p:cNvSpPr>
            <a:spLocks noGrp="1"/>
          </p:cNvSpPr>
          <p:nvPr>
            <p:ph type="dt" sz="half" idx="10"/>
          </p:nvPr>
        </p:nvSpPr>
        <p:spPr/>
        <p:txBody>
          <a:bodyPr/>
          <a:lstStyle/>
          <a:p>
            <a:fld id="{C219B520-92A2-4518-B4CB-ADDF9BE84F0F}" type="datetime1">
              <a:rPr lang="en-US" smtClean="0"/>
              <a:t>11/01/2018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9384" y="4178618"/>
            <a:ext cx="2522117" cy="2227870"/>
          </a:xfrm>
          <a:prstGeom prst="rect">
            <a:avLst/>
          </a:prstGeom>
        </p:spPr>
      </p:pic>
      <p:pic>
        <p:nvPicPr>
          <p:cNvPr id="3" name="Picture 2">
            <a:extLst>
              <a:ext uri="{FF2B5EF4-FFF2-40B4-BE49-F238E27FC236}">
                <a16:creationId xmlns:a16="http://schemas.microsoft.com/office/drawing/2014/main" id="{AA82DFA6-9CB4-4386-BD34-F973E4005F2D}"/>
              </a:ext>
            </a:extLst>
          </p:cNvPr>
          <p:cNvPicPr>
            <a:picLocks noChangeAspect="1"/>
          </p:cNvPicPr>
          <p:nvPr/>
        </p:nvPicPr>
        <p:blipFill>
          <a:blip r:embed="rId4"/>
          <a:stretch>
            <a:fillRect/>
          </a:stretch>
        </p:blipFill>
        <p:spPr>
          <a:xfrm>
            <a:off x="1488968" y="1160585"/>
            <a:ext cx="7443364" cy="5609492"/>
          </a:xfrm>
          <a:prstGeom prst="rect">
            <a:avLst/>
          </a:prstGeom>
        </p:spPr>
      </p:pic>
    </p:spTree>
    <p:extLst>
      <p:ext uri="{BB962C8B-B14F-4D97-AF65-F5344CB8AC3E}">
        <p14:creationId xmlns:p14="http://schemas.microsoft.com/office/powerpoint/2010/main" val="42407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518" y="220178"/>
            <a:ext cx="9128889" cy="6309420"/>
          </a:xfrm>
          <a:prstGeom prst="rect">
            <a:avLst/>
          </a:prstGeom>
          <a:noFill/>
        </p:spPr>
        <p:txBody>
          <a:bodyPr wrap="square" rtlCol="0">
            <a:spAutoFit/>
          </a:bodyPr>
          <a:lstStyle/>
          <a:p>
            <a:pPr algn="ctr"/>
            <a:r>
              <a:rPr lang="en-US" sz="3600" b="1" dirty="0"/>
              <a:t>Policy Information:</a:t>
            </a:r>
          </a:p>
          <a:p>
            <a:r>
              <a:rPr lang="en-US" sz="2000" dirty="0"/>
              <a:t>As always, you may find all travel information and forms on </a:t>
            </a:r>
            <a:r>
              <a:rPr lang="en-US" sz="2000" dirty="0" err="1"/>
              <a:t>CourtNet</a:t>
            </a:r>
            <a:r>
              <a:rPr lang="en-US" sz="2000" dirty="0"/>
              <a:t> at: </a:t>
            </a:r>
            <a:r>
              <a:rPr lang="en-US" sz="2000" u="sng" dirty="0">
                <a:hlinkClick r:id="rId3"/>
              </a:rPr>
              <a:t>http://www.courts.state.md.us/administration/travel.html</a:t>
            </a:r>
            <a:r>
              <a:rPr lang="en-US" sz="2000" dirty="0"/>
              <a:t>.</a:t>
            </a:r>
          </a:p>
          <a:p>
            <a:r>
              <a:rPr lang="en-US" sz="2000" dirty="0"/>
              <a:t> </a:t>
            </a:r>
          </a:p>
          <a:p>
            <a:r>
              <a:rPr lang="en-US" dirty="0"/>
              <a:t>Highlights of the policy include:</a:t>
            </a:r>
          </a:p>
          <a:p>
            <a:r>
              <a:rPr lang="en-US" dirty="0"/>
              <a:t>1. The Standard Meal Allowances as established by the Department of Budget and Management are used for In-State travel. </a:t>
            </a:r>
          </a:p>
          <a:p>
            <a:r>
              <a:rPr lang="en-US" dirty="0"/>
              <a:t>2. The General Services Administration Per Diem Meal and Incidental Expense rates are used for Out-of-State travel.  Details and rates can be found with this link:</a:t>
            </a:r>
          </a:p>
          <a:p>
            <a:r>
              <a:rPr lang="en-US" u="sng" dirty="0">
                <a:hlinkClick r:id="rId4"/>
              </a:rPr>
              <a:t>http://www.gsa.gov/portal/content/104877</a:t>
            </a:r>
            <a:endParaRPr lang="en-US" dirty="0"/>
          </a:p>
          <a:p>
            <a:r>
              <a:rPr lang="en-US" dirty="0"/>
              <a:t>3.  The U.S. Department of State Foreign Per Diem Meal and Incidental Expense rates are used for Out-of-Country travel.  Details and rates can be found with this link:</a:t>
            </a:r>
          </a:p>
          <a:p>
            <a:r>
              <a:rPr lang="en-US" u="sng" dirty="0">
                <a:hlinkClick r:id="rId5"/>
              </a:rPr>
              <a:t>https://aoprals.state.gov/web920/per_diem.asp</a:t>
            </a:r>
            <a:endParaRPr lang="en-US" u="sng" dirty="0"/>
          </a:p>
          <a:p>
            <a:r>
              <a:rPr lang="en-US" dirty="0"/>
              <a:t>4. Out-of-State travel, with the exception of Northern Virginia and the District of Columbia, requires written approval in advance.</a:t>
            </a:r>
          </a:p>
          <a:p>
            <a:r>
              <a:rPr lang="en-US" dirty="0"/>
              <a:t>5.  A non-employee volunteer, speaker or applicant is not required to record commute miles.  The expense form includes a question as to whether the requestor is a Judiciary employee or not.</a:t>
            </a:r>
          </a:p>
          <a:p>
            <a:r>
              <a:rPr lang="en-US" dirty="0"/>
              <a:t>6.  Agendas must be provided for any conference or workshop which is not held at the JECC and for which meal reimbursement is requested.</a:t>
            </a:r>
            <a:endParaRPr lang="en-US" sz="2000" b="1" dirty="0"/>
          </a:p>
          <a:p>
            <a:endParaRPr lang="en-US" sz="200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Date Placeholder 4"/>
          <p:cNvSpPr>
            <a:spLocks noGrp="1"/>
          </p:cNvSpPr>
          <p:nvPr>
            <p:ph type="dt" sz="half" idx="10"/>
          </p:nvPr>
        </p:nvSpPr>
        <p:spPr/>
        <p:txBody>
          <a:bodyPr/>
          <a:lstStyle/>
          <a:p>
            <a:fld id="{FB8EB21C-68C8-46C8-BF70-406952508583}" type="datetime1">
              <a:rPr lang="en-US" smtClean="0"/>
              <a:t>11/01/2018</a:t>
            </a:fld>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7082" y="4540195"/>
            <a:ext cx="1761496" cy="1866292"/>
          </a:xfrm>
          <a:prstGeom prst="rect">
            <a:avLst/>
          </a:prstGeom>
        </p:spPr>
      </p:pic>
    </p:spTree>
    <p:extLst>
      <p:ext uri="{BB962C8B-B14F-4D97-AF65-F5344CB8AC3E}">
        <p14:creationId xmlns:p14="http://schemas.microsoft.com/office/powerpoint/2010/main" val="2078445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6084" y="421419"/>
            <a:ext cx="4121623" cy="707886"/>
          </a:xfrm>
          <a:prstGeom prst="rect">
            <a:avLst/>
          </a:prstGeom>
          <a:noFill/>
        </p:spPr>
        <p:txBody>
          <a:bodyPr wrap="square" rtlCol="0">
            <a:spAutoFit/>
          </a:bodyPr>
          <a:lstStyle/>
          <a:p>
            <a:r>
              <a:rPr lang="en-US" sz="2000" b="1" dirty="0"/>
              <a:t>The most current Expense Account Form:</a:t>
            </a:r>
          </a:p>
        </p:txBody>
      </p:sp>
      <p:sp>
        <p:nvSpPr>
          <p:cNvPr id="3" name="TextBox 2"/>
          <p:cNvSpPr txBox="1"/>
          <p:nvPr/>
        </p:nvSpPr>
        <p:spPr>
          <a:xfrm>
            <a:off x="5991368" y="1272430"/>
            <a:ext cx="4476465" cy="4801314"/>
          </a:xfrm>
          <a:prstGeom prst="rect">
            <a:avLst/>
          </a:prstGeom>
          <a:noFill/>
        </p:spPr>
        <p:txBody>
          <a:bodyPr wrap="square" rtlCol="0">
            <a:spAutoFit/>
          </a:bodyPr>
          <a:lstStyle/>
          <a:p>
            <a:pPr marL="285750" indent="-285750">
              <a:buFont typeface="Arial" panose="020B0604020202020204" pitchFamily="34" charset="0"/>
              <a:buChar char="•"/>
            </a:pPr>
            <a:r>
              <a:rPr lang="en-US" dirty="0"/>
              <a:t>Will </a:t>
            </a:r>
            <a:r>
              <a:rPr lang="en-US" u="sng" dirty="0"/>
              <a:t>not</a:t>
            </a:r>
            <a:r>
              <a:rPr lang="en-US" dirty="0"/>
              <a:t> have the fields numbered.  (This is the Instruction Template.)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Has a space in the header for Total Commute Miles. </a:t>
            </a:r>
          </a:p>
          <a:p>
            <a:endParaRPr lang="en-US" dirty="0"/>
          </a:p>
          <a:p>
            <a:pPr marL="285750" indent="-285750">
              <a:buFont typeface="Arial" panose="020B0604020202020204" pitchFamily="34" charset="0"/>
              <a:buChar char="•"/>
            </a:pPr>
            <a:r>
              <a:rPr lang="en-US" dirty="0"/>
              <a:t>Has check boxes for overnight lodging.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Has question asking whether employee.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Will always be available at: </a:t>
            </a:r>
            <a:r>
              <a:rPr lang="en-US" u="sng" dirty="0">
                <a:solidFill>
                  <a:srgbClr val="0070C0"/>
                </a:solidFill>
                <a:hlinkClick r:id="rId3"/>
              </a:rPr>
              <a:t>http://mdcourts.gov/administration/travel.html</a:t>
            </a:r>
            <a:endParaRPr lang="en-US" u="sng" dirty="0">
              <a:solidFill>
                <a:srgbClr val="0070C0"/>
              </a:solidFill>
            </a:endParaRPr>
          </a:p>
          <a:p>
            <a:pPr marL="285750" indent="-285750">
              <a:buFont typeface="Arial" panose="020B0604020202020204" pitchFamily="34" charset="0"/>
              <a:buChar char="•"/>
            </a:pPr>
            <a:endParaRPr lang="en-US" u="sng" dirty="0">
              <a:solidFill>
                <a:srgbClr val="0070C0"/>
              </a:solidFill>
            </a:endParaRPr>
          </a:p>
          <a:p>
            <a:r>
              <a:rPr lang="en-US" dirty="0"/>
              <a:t>Remember: Outdated forms will be rejected.</a:t>
            </a:r>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
        <p:nvSpPr>
          <p:cNvPr id="7" name="Date Placeholder 6"/>
          <p:cNvSpPr>
            <a:spLocks noGrp="1"/>
          </p:cNvSpPr>
          <p:nvPr>
            <p:ph type="dt" sz="half" idx="10"/>
          </p:nvPr>
        </p:nvSpPr>
        <p:spPr/>
        <p:txBody>
          <a:bodyPr/>
          <a:lstStyle/>
          <a:p>
            <a:fld id="{8DA4FFAB-85EB-4447-8900-07EF71C50D53}" type="datetime1">
              <a:rPr lang="en-US" smtClean="0"/>
              <a:t>11/01/2018</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9772" y="5317911"/>
            <a:ext cx="1401535" cy="1446902"/>
          </a:xfrm>
          <a:prstGeom prst="rect">
            <a:avLst/>
          </a:prstGeom>
        </p:spPr>
      </p:pic>
      <p:pic>
        <p:nvPicPr>
          <p:cNvPr id="2056" name="Picture 8" descr="Check Box 3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1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heck Box 3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1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heck Box 3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1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heck Box 3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524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heck Box 3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1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heck Box 3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52425"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heck Box 3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1950" cy="2381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0ED06C1-D080-438E-AF7B-16ABF9751AF5}"/>
              </a:ext>
            </a:extLst>
          </p:cNvPr>
          <p:cNvPicPr>
            <a:picLocks noChangeAspect="1"/>
          </p:cNvPicPr>
          <p:nvPr/>
        </p:nvPicPr>
        <p:blipFill>
          <a:blip r:embed="rId7"/>
          <a:stretch>
            <a:fillRect/>
          </a:stretch>
        </p:blipFill>
        <p:spPr>
          <a:xfrm>
            <a:off x="644752" y="238125"/>
            <a:ext cx="4873025" cy="6452821"/>
          </a:xfrm>
          <a:prstGeom prst="rect">
            <a:avLst/>
          </a:prstGeom>
        </p:spPr>
      </p:pic>
    </p:spTree>
    <p:extLst>
      <p:ext uri="{BB962C8B-B14F-4D97-AF65-F5344CB8AC3E}">
        <p14:creationId xmlns:p14="http://schemas.microsoft.com/office/powerpoint/2010/main" val="107480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9755" y="133392"/>
            <a:ext cx="8275884" cy="6924973"/>
          </a:xfrm>
          <a:prstGeom prst="rect">
            <a:avLst/>
          </a:prstGeom>
          <a:noFill/>
        </p:spPr>
        <p:txBody>
          <a:bodyPr wrap="square" rtlCol="0">
            <a:spAutoFit/>
          </a:bodyPr>
          <a:lstStyle/>
          <a:p>
            <a:r>
              <a:rPr lang="en-US" sz="2400" b="1" dirty="0"/>
              <a:t>Commute Miles are:</a:t>
            </a:r>
          </a:p>
          <a:p>
            <a:endParaRPr lang="en-US" dirty="0"/>
          </a:p>
          <a:p>
            <a:pPr marL="285750" indent="-285750">
              <a:buFont typeface="Arial" panose="020B0604020202020204" pitchFamily="34" charset="0"/>
              <a:buChar char="•"/>
            </a:pPr>
            <a:r>
              <a:rPr lang="en-US" sz="1600" dirty="0"/>
              <a:t>The total miles you travel from home to work and back home each day. </a:t>
            </a:r>
          </a:p>
          <a:p>
            <a:endParaRPr lang="en-US" sz="1600" dirty="0"/>
          </a:p>
          <a:p>
            <a:pPr marL="285750" indent="-285750">
              <a:buFont typeface="Arial" panose="020B0604020202020204" pitchFamily="34" charset="0"/>
              <a:buChar char="•"/>
            </a:pPr>
            <a:r>
              <a:rPr lang="en-US" sz="1600" dirty="0"/>
              <a:t>Entered in the Header Section of the Expense Report and will automatically fill in on the lower section when travel is entered correctly.</a:t>
            </a:r>
          </a:p>
          <a:p>
            <a:endParaRPr lang="en-US" sz="1600" dirty="0"/>
          </a:p>
          <a:p>
            <a:pPr marL="285750" indent="-285750">
              <a:buFont typeface="Arial" panose="020B0604020202020204" pitchFamily="34" charset="0"/>
              <a:buChar char="•"/>
            </a:pPr>
            <a:r>
              <a:rPr lang="en-US" sz="1600" dirty="0"/>
              <a:t>Subtracted from the Total Miles Traveled.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Applicable to </a:t>
            </a:r>
            <a:r>
              <a:rPr lang="en-US" sz="1600" u="sng" dirty="0"/>
              <a:t>everyone</a:t>
            </a:r>
            <a:r>
              <a:rPr lang="en-US" sz="1600" dirty="0"/>
              <a:t> (except Retired Judges, Non-employee Volunteers, Applicants, or Speakers).</a:t>
            </a:r>
          </a:p>
          <a:p>
            <a:endParaRPr lang="en-US" sz="1600" dirty="0"/>
          </a:p>
          <a:p>
            <a:pPr marL="285750" indent="-285750">
              <a:buFont typeface="Arial" panose="020B0604020202020204" pitchFamily="34" charset="0"/>
              <a:buChar char="•"/>
            </a:pPr>
            <a:r>
              <a:rPr lang="en-US" sz="1600" dirty="0"/>
              <a:t>Must be deducted even if you are working on a day that you would not typically be working (such as a weekend).</a:t>
            </a:r>
          </a:p>
          <a:p>
            <a:endParaRPr lang="en-US" sz="1600" dirty="0"/>
          </a:p>
          <a:p>
            <a:r>
              <a:rPr lang="en-US" sz="1600" dirty="0"/>
              <a:t>Tips to Remember:</a:t>
            </a:r>
          </a:p>
          <a:p>
            <a:endParaRPr lang="en-US" sz="1600" dirty="0"/>
          </a:p>
          <a:p>
            <a:r>
              <a:rPr lang="en-US" sz="1600" dirty="0"/>
              <a:t>Total Miles Traveled entered on the bottom should be from your home to your destination(s) and then back to home (excluding any personal miles driven). </a:t>
            </a:r>
          </a:p>
          <a:p>
            <a:r>
              <a:rPr lang="en-US" sz="1600" dirty="0"/>
              <a:t> </a:t>
            </a:r>
          </a:p>
          <a:p>
            <a:r>
              <a:rPr lang="en-US" sz="1600" dirty="0"/>
              <a:t>When one trip involves overnight and multiple days, the total miles can be listed on only the last day, which allows the commute miles to only be deducted once.  Territory details should be listed for each day.</a:t>
            </a:r>
          </a:p>
          <a:p>
            <a:endParaRPr lang="en-US" sz="1600" dirty="0"/>
          </a:p>
          <a:p>
            <a:r>
              <a:rPr lang="en-US" sz="1600" dirty="0"/>
              <a:t>The number of Commute Miles should be the same on each Expense Report submitted unless you move.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7275" y="4926661"/>
            <a:ext cx="1838325" cy="1409700"/>
          </a:xfrm>
          <a:prstGeom prst="rect">
            <a:avLst/>
          </a:prstGeom>
        </p:spPr>
      </p:pic>
      <p:sp>
        <p:nvSpPr>
          <p:cNvPr id="3" name="Date Placeholder 2"/>
          <p:cNvSpPr>
            <a:spLocks noGrp="1"/>
          </p:cNvSpPr>
          <p:nvPr>
            <p:ph type="dt" sz="half" idx="10"/>
          </p:nvPr>
        </p:nvSpPr>
        <p:spPr/>
        <p:txBody>
          <a:bodyPr/>
          <a:lstStyle/>
          <a:p>
            <a:fld id="{E81F2B4B-C092-41B4-9D83-6C553FE966CC}" type="datetime1">
              <a:rPr lang="en-US" smtClean="0"/>
              <a:t>11/01/2018</a:t>
            </a:fld>
            <a:endParaRPr lang="en-US" dirty="0"/>
          </a:p>
        </p:txBody>
      </p:sp>
    </p:spTree>
    <p:extLst>
      <p:ext uri="{BB962C8B-B14F-4D97-AF65-F5344CB8AC3E}">
        <p14:creationId xmlns:p14="http://schemas.microsoft.com/office/powerpoint/2010/main" val="423715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591" y="337041"/>
            <a:ext cx="7657106" cy="461665"/>
          </a:xfrm>
          <a:prstGeom prst="rect">
            <a:avLst/>
          </a:prstGeom>
          <a:noFill/>
        </p:spPr>
        <p:txBody>
          <a:bodyPr wrap="square" rtlCol="0">
            <a:spAutoFit/>
          </a:bodyPr>
          <a:lstStyle/>
          <a:p>
            <a:r>
              <a:rPr lang="en-US" sz="2400" b="1" dirty="0"/>
              <a:t>Current In-State Standard Meal Allowance (7/1/17):</a:t>
            </a:r>
          </a:p>
        </p:txBody>
      </p:sp>
      <p:sp>
        <p:nvSpPr>
          <p:cNvPr id="3" name="TextBox 2"/>
          <p:cNvSpPr txBox="1"/>
          <p:nvPr/>
        </p:nvSpPr>
        <p:spPr>
          <a:xfrm>
            <a:off x="1381865" y="798706"/>
            <a:ext cx="7424382" cy="2739211"/>
          </a:xfrm>
          <a:prstGeom prst="rect">
            <a:avLst/>
          </a:prstGeom>
          <a:noFill/>
        </p:spPr>
        <p:txBody>
          <a:bodyPr wrap="square" numCol="2" rtlCol="0">
            <a:spAutoFit/>
          </a:bodyPr>
          <a:lstStyle/>
          <a:p>
            <a:r>
              <a:rPr lang="en-US" dirty="0"/>
              <a:t>100% </a:t>
            </a:r>
            <a:r>
              <a:rPr lang="en-US" sz="1400" dirty="0"/>
              <a:t>(In Travel Status for &gt;24 Hours)</a:t>
            </a:r>
            <a:endParaRPr lang="en-US" sz="1000" dirty="0"/>
          </a:p>
          <a:p>
            <a:endParaRPr lang="en-US" dirty="0"/>
          </a:p>
          <a:p>
            <a:r>
              <a:rPr lang="en-US" dirty="0"/>
              <a:t>Breakfast		$10.00</a:t>
            </a:r>
          </a:p>
          <a:p>
            <a:r>
              <a:rPr lang="en-US" dirty="0"/>
              <a:t>Lunch			$12.00</a:t>
            </a:r>
          </a:p>
          <a:p>
            <a:r>
              <a:rPr lang="en-US" u="sng" dirty="0"/>
              <a:t>Dinner			$25.00</a:t>
            </a:r>
          </a:p>
          <a:p>
            <a:endParaRPr lang="en-US" dirty="0"/>
          </a:p>
          <a:p>
            <a:r>
              <a:rPr lang="en-US" dirty="0"/>
              <a:t>Daily Allowance	$47.00	</a:t>
            </a:r>
          </a:p>
          <a:p>
            <a:endParaRPr lang="en-US" dirty="0"/>
          </a:p>
          <a:p>
            <a:endParaRPr lang="en-US" dirty="0"/>
          </a:p>
          <a:p>
            <a:pPr algn="ctr"/>
            <a:endParaRPr lang="en-US" sz="1000" dirty="0"/>
          </a:p>
          <a:p>
            <a:r>
              <a:rPr lang="en-US" dirty="0"/>
              <a:t>75% </a:t>
            </a:r>
            <a:r>
              <a:rPr lang="en-US" sz="1400" dirty="0"/>
              <a:t>(In Travel Status for &gt;12 Hours)</a:t>
            </a:r>
          </a:p>
          <a:p>
            <a:endParaRPr lang="en-US" sz="1000" dirty="0"/>
          </a:p>
          <a:p>
            <a:endParaRPr lang="en-US" sz="1000" dirty="0"/>
          </a:p>
          <a:p>
            <a:r>
              <a:rPr lang="en-US" dirty="0"/>
              <a:t>Breakfast		$  7.50</a:t>
            </a:r>
          </a:p>
          <a:p>
            <a:r>
              <a:rPr lang="en-US" dirty="0"/>
              <a:t>Lunch			$  9.00</a:t>
            </a:r>
          </a:p>
          <a:p>
            <a:r>
              <a:rPr lang="en-US" u="sng" dirty="0"/>
              <a:t>Dinner			$18.75</a:t>
            </a:r>
          </a:p>
          <a:p>
            <a:endParaRPr lang="en-US" dirty="0"/>
          </a:p>
          <a:p>
            <a:r>
              <a:rPr lang="en-US" dirty="0"/>
              <a:t>Daily Allowance 	$35.25</a:t>
            </a:r>
          </a:p>
          <a:p>
            <a:endParaRPr lang="en-US" dirty="0"/>
          </a:p>
        </p:txBody>
      </p:sp>
      <p:sp>
        <p:nvSpPr>
          <p:cNvPr id="4" name="TextBox 3"/>
          <p:cNvSpPr txBox="1"/>
          <p:nvPr/>
        </p:nvSpPr>
        <p:spPr>
          <a:xfrm>
            <a:off x="1176792" y="2959241"/>
            <a:ext cx="7036905"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t>You must be in travel status for more than 12 hours to be eligible for any meal reimbursement.  This would include travel within one day.</a:t>
            </a:r>
          </a:p>
          <a:p>
            <a:endParaRPr lang="en-US" sz="800" dirty="0"/>
          </a:p>
          <a:p>
            <a:pPr marL="285750" indent="-285750">
              <a:buFont typeface="Arial" panose="020B0604020202020204" pitchFamily="34" charset="0"/>
              <a:buChar char="•"/>
            </a:pPr>
            <a:r>
              <a:rPr lang="en-US" sz="1600" dirty="0"/>
              <a:t>Start and end times are required on the form to determine any and all meal eligibility.</a:t>
            </a:r>
          </a:p>
          <a:p>
            <a:endParaRPr lang="en-US" sz="800" dirty="0"/>
          </a:p>
          <a:p>
            <a:pPr marL="285750" indent="-285750">
              <a:buFont typeface="Arial" panose="020B0604020202020204" pitchFamily="34" charset="0"/>
              <a:buChar char="•"/>
            </a:pPr>
            <a:r>
              <a:rPr lang="en-US" sz="1600" dirty="0"/>
              <a:t>When in travel status for less than 24 hours in one calendar day, reimbursement is at 100%.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When your travel involves overnight multiple days, meal reimbursement is at 75% on the travel to/from days.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1600" dirty="0"/>
              <a:t>You do not need to provide receipts for meals.</a:t>
            </a:r>
          </a:p>
          <a:p>
            <a:endParaRPr lang="en-US" sz="800" dirty="0"/>
          </a:p>
          <a:p>
            <a:pPr marL="285750" indent="-285750">
              <a:buFont typeface="Arial" panose="020B0604020202020204" pitchFamily="34" charset="0"/>
              <a:buChar char="•"/>
            </a:pPr>
            <a:r>
              <a:rPr lang="en-US" sz="1600" dirty="0"/>
              <a:t>All Meal Allowances must be reduced for all meals (including continental) that were provided by the training or the hotel and whether eaten or not.</a:t>
            </a:r>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1564" y="4707827"/>
            <a:ext cx="1953063" cy="1830671"/>
          </a:xfrm>
          <a:prstGeom prst="rect">
            <a:avLst/>
          </a:prstGeom>
        </p:spPr>
      </p:pic>
      <p:sp>
        <p:nvSpPr>
          <p:cNvPr id="7" name="Date Placeholder 6"/>
          <p:cNvSpPr>
            <a:spLocks noGrp="1"/>
          </p:cNvSpPr>
          <p:nvPr>
            <p:ph type="dt" sz="half" idx="10"/>
          </p:nvPr>
        </p:nvSpPr>
        <p:spPr/>
        <p:txBody>
          <a:bodyPr/>
          <a:lstStyle/>
          <a:p>
            <a:fld id="{2E5276D5-9511-4DC8-8BE0-883332968EB0}" type="datetime1">
              <a:rPr lang="en-US" smtClean="0"/>
              <a:t>11/01/2018</a:t>
            </a:fld>
            <a:endParaRPr lang="en-US" dirty="0"/>
          </a:p>
        </p:txBody>
      </p:sp>
    </p:spTree>
    <p:extLst>
      <p:ext uri="{BB962C8B-B14F-4D97-AF65-F5344CB8AC3E}">
        <p14:creationId xmlns:p14="http://schemas.microsoft.com/office/powerpoint/2010/main" val="246427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9466" y="435622"/>
            <a:ext cx="8022866" cy="6247864"/>
          </a:xfrm>
          <a:prstGeom prst="rect">
            <a:avLst/>
          </a:prstGeom>
          <a:noFill/>
        </p:spPr>
        <p:txBody>
          <a:bodyPr wrap="square" rtlCol="0">
            <a:spAutoFit/>
          </a:bodyPr>
          <a:lstStyle/>
          <a:p>
            <a:r>
              <a:rPr lang="en-US" sz="2400" b="1" dirty="0"/>
              <a:t>Receipts and Backup:</a:t>
            </a:r>
          </a:p>
          <a:p>
            <a:endParaRPr lang="en-US" sz="2400" b="1" dirty="0"/>
          </a:p>
          <a:p>
            <a:r>
              <a:rPr lang="en-US" b="1" dirty="0"/>
              <a:t>Receipts are needed for:</a:t>
            </a:r>
          </a:p>
          <a:p>
            <a:endParaRPr lang="en-US" sz="800" b="1" dirty="0"/>
          </a:p>
          <a:p>
            <a:pPr marL="342900" indent="-342900">
              <a:buFont typeface="Arial" panose="020B0604020202020204" pitchFamily="34" charset="0"/>
              <a:buChar char="•"/>
            </a:pPr>
            <a:r>
              <a:rPr lang="en-US" b="1" dirty="0"/>
              <a:t>Lodging</a:t>
            </a:r>
          </a:p>
          <a:p>
            <a:endParaRPr lang="en-US" sz="1200" b="1" dirty="0"/>
          </a:p>
          <a:p>
            <a:pPr marL="342900" indent="-342900">
              <a:buFont typeface="Arial" panose="020B0604020202020204" pitchFamily="34" charset="0"/>
              <a:buChar char="•"/>
            </a:pPr>
            <a:r>
              <a:rPr lang="en-US" b="1" dirty="0"/>
              <a:t>Air, Rail and Ground Transportation (including allowable tips)</a:t>
            </a:r>
          </a:p>
          <a:p>
            <a:endParaRPr lang="en-US" sz="1200" b="1" dirty="0"/>
          </a:p>
          <a:p>
            <a:pPr marL="342900" indent="-342900">
              <a:buFont typeface="Arial" panose="020B0604020202020204" pitchFamily="34" charset="0"/>
              <a:buChar char="•"/>
            </a:pPr>
            <a:r>
              <a:rPr lang="en-US" b="1" dirty="0"/>
              <a:t>Car Rental</a:t>
            </a:r>
          </a:p>
          <a:p>
            <a:endParaRPr lang="en-US" sz="1200" b="1" dirty="0"/>
          </a:p>
          <a:p>
            <a:pPr marL="342900" indent="-342900">
              <a:buFont typeface="Arial" panose="020B0604020202020204" pitchFamily="34" charset="0"/>
              <a:buChar char="•"/>
            </a:pPr>
            <a:r>
              <a:rPr lang="en-US" b="1" dirty="0"/>
              <a:t>Parking (except when a meter is used)</a:t>
            </a:r>
          </a:p>
          <a:p>
            <a:endParaRPr lang="en-US" sz="1200" b="1" dirty="0"/>
          </a:p>
          <a:p>
            <a:pPr marL="342900" indent="-342900">
              <a:buFont typeface="Arial" panose="020B0604020202020204" pitchFamily="34" charset="0"/>
              <a:buChar char="•"/>
            </a:pPr>
            <a:r>
              <a:rPr lang="en-US" b="1" dirty="0"/>
              <a:t>Miscellaneous Expenses</a:t>
            </a:r>
          </a:p>
          <a:p>
            <a:pPr marL="342900" indent="-342900">
              <a:buFont typeface="Arial" panose="020B0604020202020204" pitchFamily="34" charset="0"/>
              <a:buChar char="•"/>
            </a:pPr>
            <a:endParaRPr lang="en-US" sz="2400" b="1" dirty="0"/>
          </a:p>
          <a:p>
            <a:r>
              <a:rPr lang="en-US" b="1" dirty="0"/>
              <a:t>Backup is needed for:</a:t>
            </a:r>
          </a:p>
          <a:p>
            <a:endParaRPr lang="en-US" sz="800" b="1" dirty="0"/>
          </a:p>
          <a:p>
            <a:pPr marL="285750" indent="-285750">
              <a:buFont typeface="Arial" panose="020B0604020202020204" pitchFamily="34" charset="0"/>
              <a:buChar char="•"/>
            </a:pPr>
            <a:r>
              <a:rPr lang="en-US" b="1" dirty="0"/>
              <a:t>Out-of-State Travel – A copy of the approval from the Chief Judge or State Court Administrator must be attached.</a:t>
            </a:r>
          </a:p>
          <a:p>
            <a:endParaRPr lang="en-US" b="1" dirty="0"/>
          </a:p>
          <a:p>
            <a:pPr marL="285750" indent="-285750">
              <a:buFont typeface="Arial" panose="020B0604020202020204" pitchFamily="34" charset="0"/>
              <a:buChar char="•"/>
            </a:pPr>
            <a:r>
              <a:rPr lang="en-US" b="1" dirty="0"/>
              <a:t>An agenda is required when meal reimbursement is requested and the event is not held at the Judicial College (JECC).</a:t>
            </a:r>
          </a:p>
          <a:p>
            <a:endParaRPr lang="en-US" sz="1200" b="1" dirty="0"/>
          </a:p>
          <a:p>
            <a:pPr marL="285750" indent="-285750">
              <a:buFont typeface="Arial" panose="020B0604020202020204" pitchFamily="34" charset="0"/>
              <a:buChar char="•"/>
            </a:pPr>
            <a:r>
              <a:rPr lang="en-US" b="1" dirty="0"/>
              <a:t>Reimbursement for meals provided at any function - An attendees list must be attached (not a relevant situation for most).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0104" y="4258597"/>
            <a:ext cx="1658653" cy="2067530"/>
          </a:xfrm>
          <a:prstGeom prst="rect">
            <a:avLst/>
          </a:prstGeom>
        </p:spPr>
      </p:pic>
      <p:sp>
        <p:nvSpPr>
          <p:cNvPr id="5" name="Date Placeholder 4"/>
          <p:cNvSpPr>
            <a:spLocks noGrp="1"/>
          </p:cNvSpPr>
          <p:nvPr>
            <p:ph type="dt" sz="half" idx="10"/>
          </p:nvPr>
        </p:nvSpPr>
        <p:spPr/>
        <p:txBody>
          <a:bodyPr/>
          <a:lstStyle/>
          <a:p>
            <a:fld id="{A97E35AB-867D-416A-B7FC-01E53ACCCAC6}" type="datetime1">
              <a:rPr lang="en-US" smtClean="0"/>
              <a:t>11/01/2018</a:t>
            </a:fld>
            <a:endParaRPr lang="en-US" dirty="0"/>
          </a:p>
        </p:txBody>
      </p:sp>
    </p:spTree>
    <p:extLst>
      <p:ext uri="{BB962C8B-B14F-4D97-AF65-F5344CB8AC3E}">
        <p14:creationId xmlns:p14="http://schemas.microsoft.com/office/powerpoint/2010/main" val="643938217"/>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2326</TotalTime>
  <Words>1992</Words>
  <Application>Microsoft Office PowerPoint</Application>
  <PresentationFormat>Widescreen</PresentationFormat>
  <Paragraphs>376</Paragraphs>
  <Slides>25</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Trebuchet MS</vt:lpstr>
      <vt:lpstr>Wingdings 3</vt:lpstr>
      <vt:lpstr>Facet</vt:lpstr>
      <vt:lpstr>Travel Policy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MDJD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Policy and Forms</dc:title>
  <dc:creator>Paula Celentano</dc:creator>
  <cp:lastModifiedBy>Tammy Sitar</cp:lastModifiedBy>
  <cp:revision>155</cp:revision>
  <cp:lastPrinted>2016-11-29T17:47:14Z</cp:lastPrinted>
  <dcterms:created xsi:type="dcterms:W3CDTF">2014-10-27T14:37:44Z</dcterms:created>
  <dcterms:modified xsi:type="dcterms:W3CDTF">2018-11-01T19:35:17Z</dcterms:modified>
</cp:coreProperties>
</file>